
<file path=[Content_Types].xml><?xml version="1.0" encoding="utf-8"?>
<Types xmlns="http://schemas.openxmlformats.org/package/2006/content-types">
  <Default Extension="wav" ContentType="audio/x-wav"/>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452" r:id="rId3"/>
    <p:sldId id="486" r:id="rId4"/>
    <p:sldId id="414" r:id="rId5"/>
    <p:sldId id="415" r:id="rId6"/>
    <p:sldId id="468" r:id="rId7"/>
    <p:sldId id="418" r:id="rId8"/>
    <p:sldId id="419" r:id="rId9"/>
    <p:sldId id="469" r:id="rId10"/>
    <p:sldId id="420" r:id="rId11"/>
    <p:sldId id="448" r:id="rId12"/>
    <p:sldId id="449" r:id="rId13"/>
    <p:sldId id="450" r:id="rId14"/>
    <p:sldId id="451" r:id="rId15"/>
    <p:sldId id="423" r:id="rId16"/>
    <p:sldId id="483" r:id="rId17"/>
    <p:sldId id="428" r:id="rId18"/>
    <p:sldId id="429" r:id="rId1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FF"/>
    <a:srgbClr val="FF6600"/>
    <a:srgbClr val="6699FF"/>
    <a:srgbClr val="0066FF"/>
    <a:srgbClr val="3366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1506" y="-114"/>
      </p:cViewPr>
      <p:guideLst>
        <p:guide orient="horz" pos="213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2309634"/>
            <a:ext cx="6858000" cy="1200329"/>
          </a:xfrm>
        </p:spPr>
        <p:txBody>
          <a:bodyPr anchor="b">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424732"/>
          </a:xfrm>
        </p:spPr>
        <p:txBody>
          <a:bodyPr>
            <a:norm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lvl1pPr>
              <a:defRPr sz="1200"/>
            </a:lvl1pPr>
          </a:lstStyle>
          <a:p>
            <a:endParaRPr lang="zh-CN" altLang="en-US"/>
          </a:p>
        </p:txBody>
      </p:sp>
      <p:sp>
        <p:nvSpPr>
          <p:cNvPr id="5" name="灯片编号占位符 4"/>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3888" y="1709739"/>
            <a:ext cx="7886700" cy="2852737"/>
          </a:xfrm>
        </p:spPr>
        <p:txBody>
          <a:bodyPr anchor="ctr" anchorCtr="0">
            <a:normAutofit/>
          </a:bodyPr>
          <a:lstStyle>
            <a:lvl1pPr algn="ctr">
              <a:defRPr sz="5400"/>
            </a:lvl1pPr>
          </a:lstStyle>
          <a:p>
            <a:r>
              <a:rPr lang="zh-CN" altLang="en-US" dirty="0"/>
              <a:t>单击此处编辑标题</a:t>
            </a:r>
            <a:endParaRPr lang="zh-CN" altLang="en-US" dirty="0"/>
          </a:p>
        </p:txBody>
      </p:sp>
      <p:sp>
        <p:nvSpPr>
          <p:cNvPr id="4" name="日期占位符 3"/>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lvl1pPr>
              <a:defRPr sz="1200"/>
            </a:lvl1pPr>
          </a:lstStyle>
          <a:p>
            <a:endParaRPr lang="zh-CN" altLang="en-US"/>
          </a:p>
        </p:txBody>
      </p:sp>
      <p:sp>
        <p:nvSpPr>
          <p:cNvPr id="7" name="灯片编号占位符 6"/>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normAutofit/>
          </a:bodyPr>
          <a:lstStyle>
            <a:lvl1pPr>
              <a:defRPr sz="1200"/>
            </a:lvl1pPr>
          </a:lstStyle>
          <a:p>
            <a:endParaRPr lang="zh-CN" altLang="en-US"/>
          </a:p>
        </p:txBody>
      </p:sp>
      <p:sp>
        <p:nvSpPr>
          <p:cNvPr id="9" name="灯片编号占位符 8"/>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674564" y="2189813"/>
            <a:ext cx="5794872" cy="1421928"/>
          </a:xfrm>
        </p:spPr>
        <p:txBody>
          <a:bodyPr wrap="square" anchor="b" anchorCtr="0">
            <a:normAutofit/>
          </a:bodyPr>
          <a:lstStyle>
            <a:lvl1pPr algn="ctr">
              <a:defRPr sz="7200"/>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lvl1pPr>
              <a:defRPr sz="1200"/>
            </a:lvl1pPr>
          </a:lstStyle>
          <a:p>
            <a:endParaRPr lang="zh-CN" altLang="en-US"/>
          </a:p>
        </p:txBody>
      </p:sp>
      <p:sp>
        <p:nvSpPr>
          <p:cNvPr id="5" name="灯片编号占位符 4"/>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
        <p:nvSpPr>
          <p:cNvPr id="7" name="内容占位符 6"/>
          <p:cNvSpPr>
            <a:spLocks noGrp="1"/>
          </p:cNvSpPr>
          <p:nvPr>
            <p:ph sz="quarter" idx="13" hasCustomPrompt="1"/>
          </p:nvPr>
        </p:nvSpPr>
        <p:spPr>
          <a:xfrm>
            <a:off x="1674317" y="3711111"/>
            <a:ext cx="5794871" cy="1168400"/>
          </a:xfrm>
        </p:spPr>
        <p:txBody>
          <a:bodyPr>
            <a:normAutofit/>
          </a:bodyPr>
          <a:lstStyle>
            <a:lvl1pPr marL="0" indent="0" algn="ctr">
              <a:buNone/>
              <a:defRPr sz="2800"/>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normAutofit/>
          </a:bodyPr>
          <a:lstStyle>
            <a:lvl1pPr>
              <a:defRPr sz="1200"/>
            </a:lvl1pPr>
          </a:lstStyle>
          <a:p>
            <a:endParaRPr lang="zh-CN" altLang="en-US"/>
          </a:p>
        </p:txBody>
      </p:sp>
      <p:sp>
        <p:nvSpPr>
          <p:cNvPr id="4" name="灯片编号占位符 3"/>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rmAutofit/>
          </a:bodyPr>
          <a:lstStyle>
            <a:lvl1pPr>
              <a:defRPr sz="3200"/>
            </a:lvl1pPr>
          </a:lstStyle>
          <a:p>
            <a:r>
              <a:rPr lang="zh-CN" altLang="en-US"/>
              <a:t>单击此处编辑标题</a:t>
            </a:r>
            <a:endParaRPr lang="zh-CN" altLang="en-US" dirty="0"/>
          </a:p>
        </p:txBody>
      </p:sp>
      <p:sp>
        <p:nvSpPr>
          <p:cNvPr id="3" name="图片占位符 2"/>
          <p:cNvSpPr>
            <a:spLocks noGrp="1" noChangeAspect="1"/>
          </p:cNvSpPr>
          <p:nvPr>
            <p:ph type="pic" idx="1" hasCustomPrompt="1"/>
          </p:nvPr>
        </p:nvSpPr>
        <p:spPr>
          <a:xfrm>
            <a:off x="4014391" y="733425"/>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图片</a:t>
            </a:r>
            <a:endParaRPr lang="zh-CN" altLang="en-US" dirty="0"/>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normAutofit/>
          </a:bodyPr>
          <a:lstStyle>
            <a:lvl1pPr>
              <a:defRPr sz="1200"/>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normAutofit/>
          </a:bodyPr>
          <a:lstStyle>
            <a:lvl1pPr>
              <a:defRPr sz="1200"/>
            </a:lvl1pPr>
          </a:lstStyle>
          <a:p>
            <a:endParaRPr lang="zh-CN" altLang="en-US" dirty="0"/>
          </a:p>
        </p:txBody>
      </p:sp>
      <p:sp>
        <p:nvSpPr>
          <p:cNvPr id="7" name="灯片编号占位符 6"/>
          <p:cNvSpPr>
            <a:spLocks noGrp="1"/>
          </p:cNvSpPr>
          <p:nvPr>
            <p:ph type="sldNum" sz="quarter" idx="12"/>
          </p:nvPr>
        </p:nvSpPr>
        <p:spPr/>
        <p:txBody>
          <a:bodyPr>
            <a:normAutofit/>
          </a:bodyPr>
          <a:lstStyle>
            <a:lvl1pPr>
              <a:defRPr sz="1200"/>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normAutofit/>
          </a:bodyPr>
          <a:lstStyle>
            <a:lvl1pPr>
              <a:defRPr sz="1200"/>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lvl1pPr>
              <a:defRPr sz="1200"/>
            </a:lvl1pPr>
          </a:lstStyle>
          <a:p>
            <a:endParaRPr lang="zh-CN" altLang="en-US"/>
          </a:p>
        </p:txBody>
      </p:sp>
      <p:sp>
        <p:nvSpPr>
          <p:cNvPr id="6" name="灯片编号占位符 5"/>
          <p:cNvSpPr>
            <a:spLocks noGrp="1"/>
          </p:cNvSpPr>
          <p:nvPr>
            <p:ph type="sldNum" sz="quarter" idx="12"/>
          </p:nvPr>
        </p:nvSpPr>
        <p:spPr/>
        <p:txBody>
          <a:bodyPr>
            <a:normAutofit/>
          </a:bodyPr>
          <a:lstStyle>
            <a:lvl1pPr>
              <a:defRPr sz="1200"/>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3.xml"/><Relationship Id="rId25" Type="http://schemas.openxmlformats.org/officeDocument/2006/relationships/tags" Target="../tags/tag2.xml"/><Relationship Id="rId24" Type="http://schemas.openxmlformats.org/officeDocument/2006/relationships/tags" Target="../tags/tag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4"/>
            </p:custDataLst>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685800" rtl="0" eaLnBrk="1" latinLnBrk="0" hangingPunct="1">
        <a:lnSpc>
          <a:spcPct val="12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audio" Target="../media/audio1.wav"/><Relationship Id="rId2" Type="http://schemas.openxmlformats.org/officeDocument/2006/relationships/tags" Target="../tags/tag14.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5.xml"/><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audio" Target="../media/audio1.wav"/><Relationship Id="rId2" Type="http://schemas.openxmlformats.org/officeDocument/2006/relationships/tags" Target="../tags/tag16.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xml"/><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9.xml"/><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tags" Target="../tags/tag5.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tags" Target="../tags/tag8.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10.xml"/><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audio" Target="../media/audio1.wav"/><Relationship Id="rId6"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9" name="AutoShape 7"/>
          <p:cNvSpPr/>
          <p:nvPr/>
        </p:nvSpPr>
        <p:spPr>
          <a:xfrm>
            <a:off x="0" y="6454775"/>
            <a:ext cx="9144000" cy="403225"/>
          </a:xfrm>
          <a:prstGeom prst="flowChartProcess">
            <a:avLst/>
          </a:prstGeom>
          <a:solidFill>
            <a:srgbClr val="008080"/>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030" name="Text Box 33"/>
          <p:cNvSpPr txBox="1"/>
          <p:nvPr/>
        </p:nvSpPr>
        <p:spPr>
          <a:xfrm>
            <a:off x="5364163" y="620713"/>
            <a:ext cx="3455987" cy="830262"/>
          </a:xfrm>
          <a:prstGeom prst="rect">
            <a:avLst/>
          </a:prstGeom>
          <a:noFill/>
          <a:ln w="9525">
            <a:noFill/>
          </a:ln>
        </p:spPr>
        <p:txBody>
          <a:bodyPr>
            <a:spAutoFit/>
          </a:bodyPr>
          <a:p>
            <a:r>
              <a:rPr lang="zh-CN" altLang="en-US" sz="2400" dirty="0">
                <a:solidFill>
                  <a:schemeClr val="bg1"/>
                </a:solidFill>
                <a:latin typeface="华文细黑" pitchFamily="2" charset="-122"/>
                <a:ea typeface="华文细黑" pitchFamily="2" charset="-122"/>
              </a:rPr>
              <a:t>学练优七年级生物（</a:t>
            </a:r>
            <a:r>
              <a:rPr lang="en-US" altLang="zh-CN" sz="2400" dirty="0">
                <a:solidFill>
                  <a:schemeClr val="bg1"/>
                </a:solidFill>
                <a:latin typeface="华文细黑" pitchFamily="2" charset="-122"/>
                <a:ea typeface="华文细黑" pitchFamily="2" charset="-122"/>
              </a:rPr>
              <a:t>RJ</a:t>
            </a:r>
            <a:r>
              <a:rPr lang="zh-CN" altLang="en-US" sz="2400" dirty="0">
                <a:solidFill>
                  <a:schemeClr val="bg1"/>
                </a:solidFill>
                <a:latin typeface="华文细黑" pitchFamily="2" charset="-122"/>
                <a:ea typeface="华文细黑" pitchFamily="2" charset="-122"/>
              </a:rPr>
              <a:t>）</a:t>
            </a:r>
            <a:endParaRPr lang="zh-CN" altLang="en-US" sz="2400" dirty="0">
              <a:solidFill>
                <a:schemeClr val="bg1"/>
              </a:solidFill>
              <a:latin typeface="华文细黑" pitchFamily="2" charset="-122"/>
              <a:ea typeface="华文细黑" pitchFamily="2" charset="-122"/>
            </a:endParaRPr>
          </a:p>
          <a:p>
            <a:r>
              <a:rPr lang="zh-CN" altLang="en-US" sz="2400" dirty="0">
                <a:solidFill>
                  <a:schemeClr val="bg1"/>
                </a:solidFill>
                <a:latin typeface="华文细黑" pitchFamily="2" charset="-122"/>
                <a:ea typeface="华文细黑" pitchFamily="2" charset="-122"/>
              </a:rPr>
              <a:t>            教学课件</a:t>
            </a:r>
            <a:endParaRPr lang="zh-CN" altLang="en-US" sz="2400" dirty="0">
              <a:solidFill>
                <a:schemeClr val="bg1"/>
              </a:solidFill>
              <a:latin typeface="华文细黑" pitchFamily="2" charset="-122"/>
              <a:ea typeface="华文细黑" pitchFamily="2" charset="-122"/>
            </a:endParaRPr>
          </a:p>
        </p:txBody>
      </p:sp>
      <p:sp>
        <p:nvSpPr>
          <p:cNvPr id="4103" name="MH_Text_1"/>
          <p:cNvSpPr>
            <a:spLocks noChangeArrowheads="1"/>
          </p:cNvSpPr>
          <p:nvPr/>
        </p:nvSpPr>
        <p:spPr bwMode="auto">
          <a:xfrm>
            <a:off x="754063" y="5035550"/>
            <a:ext cx="1665288" cy="1055688"/>
          </a:xfrm>
          <a:prstGeom prst="roundRect">
            <a:avLst>
              <a:gd name="adj" fmla="val 6991"/>
            </a:avLst>
          </a:prstGeom>
          <a:solidFill>
            <a:srgbClr val="CCFFFF"/>
          </a:solidFill>
          <a:ln w="9525">
            <a:noFill/>
            <a:round/>
          </a:ln>
          <a:effectLst>
            <a:outerShdw dist="25401" dir="2700000" algn="ctr" rotWithShape="0">
              <a:srgbClr val="000000">
                <a:alpha val="25000"/>
              </a:srgbClr>
            </a:outerShdw>
          </a:effectLst>
        </p:spPr>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032" name="MH_SubTitle_1">
            <a:hlinkClick r:id="" action="ppaction://noaction"/>
          </p:cNvPr>
          <p:cNvSpPr/>
          <p:nvPr/>
        </p:nvSpPr>
        <p:spPr>
          <a:xfrm>
            <a:off x="754063" y="5307013"/>
            <a:ext cx="1665287" cy="539750"/>
          </a:xfrm>
          <a:prstGeom prst="rect">
            <a:avLst/>
          </a:prstGeom>
          <a:solidFill>
            <a:srgbClr val="008080"/>
          </a:solidFill>
          <a:ln w="9525">
            <a:noFill/>
          </a:ln>
        </p:spPr>
        <p:txBody>
          <a:bodyPr lIns="0" tIns="0" rIns="0" bIns="0" anchor="ctr"/>
          <a:p>
            <a:pPr algn="ctr"/>
            <a:r>
              <a:rPr lang="zh-CN" altLang="en-US" dirty="0">
                <a:solidFill>
                  <a:srgbClr val="FFFFFF"/>
                </a:solidFill>
                <a:latin typeface="宋体" panose="02010600030101010101" pitchFamily="2" charset="-122"/>
              </a:rPr>
              <a:t>导入新课</a:t>
            </a:r>
            <a:endParaRPr lang="zh-CN" altLang="en-US" dirty="0">
              <a:solidFill>
                <a:srgbClr val="FFFFFF"/>
              </a:solidFill>
              <a:latin typeface="宋体" panose="02010600030101010101" pitchFamily="2" charset="-122"/>
            </a:endParaRPr>
          </a:p>
        </p:txBody>
      </p:sp>
      <p:sp>
        <p:nvSpPr>
          <p:cNvPr id="1033" name="MH_Other_1"/>
          <p:cNvSpPr/>
          <p:nvPr/>
        </p:nvSpPr>
        <p:spPr>
          <a:xfrm>
            <a:off x="2181225" y="5478463"/>
            <a:ext cx="168275" cy="171450"/>
          </a:xfrm>
          <a:prstGeom prst="ellipse">
            <a:avLst/>
          </a:prstGeom>
          <a:solidFill>
            <a:srgbClr val="FFFFFF"/>
          </a:solidFill>
          <a:ln w="25400" cap="flat" cmpd="sng">
            <a:solidFill>
              <a:srgbClr val="2E617E"/>
            </a:solidFill>
            <a:prstDash val="solid"/>
            <a:headEnd type="none" w="med" len="med"/>
            <a:tailEnd type="none" w="med" len="med"/>
          </a:ln>
        </p:spPr>
        <p:txBody>
          <a:bodyPr anchor="ctr"/>
          <a:p>
            <a:pPr algn="ctr"/>
            <a:endParaRPr lang="zh-CN" altLang="en-US" sz="1400" dirty="0">
              <a:solidFill>
                <a:srgbClr val="FFFFFF"/>
              </a:solidFill>
              <a:latin typeface="Arial" panose="020B0604020202020204" pitchFamily="34" charset="0"/>
            </a:endParaRPr>
          </a:p>
        </p:txBody>
      </p:sp>
      <p:sp>
        <p:nvSpPr>
          <p:cNvPr id="4106" name="MH_Text_2"/>
          <p:cNvSpPr>
            <a:spLocks noChangeArrowheads="1"/>
          </p:cNvSpPr>
          <p:nvPr/>
        </p:nvSpPr>
        <p:spPr bwMode="auto">
          <a:xfrm>
            <a:off x="2743200" y="5032375"/>
            <a:ext cx="1665288" cy="1057275"/>
          </a:xfrm>
          <a:prstGeom prst="roundRect">
            <a:avLst>
              <a:gd name="adj" fmla="val 6991"/>
            </a:avLst>
          </a:prstGeom>
          <a:solidFill>
            <a:srgbClr val="CCFFFF"/>
          </a:solidFill>
          <a:ln w="9525">
            <a:noFill/>
            <a:round/>
          </a:ln>
          <a:effectLst>
            <a:outerShdw dist="25401" dir="2700000" algn="ctr" rotWithShape="0">
              <a:srgbClr val="000000">
                <a:alpha val="25000"/>
              </a:srgbClr>
            </a:outerShdw>
          </a:effectLst>
        </p:spPr>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035" name="MH_SubTitle_2">
            <a:hlinkClick r:id="" action="ppaction://noaction"/>
          </p:cNvPr>
          <p:cNvSpPr/>
          <p:nvPr/>
        </p:nvSpPr>
        <p:spPr>
          <a:xfrm>
            <a:off x="2743200" y="5307013"/>
            <a:ext cx="1665288" cy="539750"/>
          </a:xfrm>
          <a:prstGeom prst="rect">
            <a:avLst/>
          </a:prstGeom>
          <a:solidFill>
            <a:srgbClr val="008080"/>
          </a:solidFill>
          <a:ln w="9525">
            <a:noFill/>
          </a:ln>
        </p:spPr>
        <p:txBody>
          <a:bodyPr lIns="0" tIns="0" rIns="0" bIns="0" anchor="ctr"/>
          <a:p>
            <a:pPr algn="ctr"/>
            <a:r>
              <a:rPr lang="zh-CN" altLang="en-US" dirty="0">
                <a:solidFill>
                  <a:srgbClr val="FFFFFF"/>
                </a:solidFill>
                <a:latin typeface="宋体" panose="02010600030101010101" pitchFamily="2" charset="-122"/>
              </a:rPr>
              <a:t>讲授新课</a:t>
            </a:r>
            <a:endParaRPr lang="zh-CN" altLang="en-US" dirty="0">
              <a:solidFill>
                <a:srgbClr val="FFFFFF"/>
              </a:solidFill>
              <a:latin typeface="宋体" panose="02010600030101010101" pitchFamily="2" charset="-122"/>
            </a:endParaRPr>
          </a:p>
        </p:txBody>
      </p:sp>
      <p:sp>
        <p:nvSpPr>
          <p:cNvPr id="1036" name="MH_Other_2"/>
          <p:cNvSpPr/>
          <p:nvPr/>
        </p:nvSpPr>
        <p:spPr>
          <a:xfrm>
            <a:off x="2778125" y="5475288"/>
            <a:ext cx="168275" cy="171450"/>
          </a:xfrm>
          <a:prstGeom prst="ellipse">
            <a:avLst/>
          </a:prstGeom>
          <a:solidFill>
            <a:srgbClr val="FFFFFF"/>
          </a:solidFill>
          <a:ln w="25400" cap="flat" cmpd="sng">
            <a:solidFill>
              <a:srgbClr val="707C1A"/>
            </a:solidFill>
            <a:prstDash val="solid"/>
            <a:headEnd type="none" w="med" len="med"/>
            <a:tailEnd type="none" w="med" len="med"/>
          </a:ln>
        </p:spPr>
        <p:txBody>
          <a:bodyPr anchor="ctr"/>
          <a:p>
            <a:pPr algn="ctr"/>
            <a:endParaRPr lang="zh-CN" altLang="en-US" sz="1400" dirty="0">
              <a:solidFill>
                <a:srgbClr val="FFFFFF"/>
              </a:solidFill>
              <a:latin typeface="Arial" panose="020B0604020202020204" pitchFamily="34" charset="0"/>
            </a:endParaRPr>
          </a:p>
        </p:txBody>
      </p:sp>
      <p:sp>
        <p:nvSpPr>
          <p:cNvPr id="1037" name="MH_Other_3"/>
          <p:cNvSpPr/>
          <p:nvPr/>
        </p:nvSpPr>
        <p:spPr>
          <a:xfrm>
            <a:off x="4211638" y="5478463"/>
            <a:ext cx="168275" cy="171450"/>
          </a:xfrm>
          <a:prstGeom prst="ellipse">
            <a:avLst/>
          </a:prstGeom>
          <a:solidFill>
            <a:srgbClr val="FFFFFF"/>
          </a:solidFill>
          <a:ln w="25400" cap="flat" cmpd="sng">
            <a:solidFill>
              <a:srgbClr val="707C1A"/>
            </a:solidFill>
            <a:prstDash val="solid"/>
            <a:headEnd type="none" w="med" len="med"/>
            <a:tailEnd type="none" w="med" len="med"/>
          </a:ln>
        </p:spPr>
        <p:txBody>
          <a:bodyPr anchor="ctr"/>
          <a:p>
            <a:pPr algn="ctr"/>
            <a:endParaRPr lang="zh-CN" altLang="en-US" sz="1400" dirty="0">
              <a:solidFill>
                <a:srgbClr val="FFFFFF"/>
              </a:solidFill>
              <a:latin typeface="Arial" panose="020B0604020202020204" pitchFamily="34" charset="0"/>
            </a:endParaRPr>
          </a:p>
        </p:txBody>
      </p:sp>
      <p:sp>
        <p:nvSpPr>
          <p:cNvPr id="4110" name="MH_Text_3"/>
          <p:cNvSpPr>
            <a:spLocks noChangeArrowheads="1"/>
          </p:cNvSpPr>
          <p:nvPr/>
        </p:nvSpPr>
        <p:spPr bwMode="auto">
          <a:xfrm>
            <a:off x="4751388" y="5033963"/>
            <a:ext cx="1666875" cy="1057275"/>
          </a:xfrm>
          <a:prstGeom prst="roundRect">
            <a:avLst>
              <a:gd name="adj" fmla="val 6991"/>
            </a:avLst>
          </a:prstGeom>
          <a:solidFill>
            <a:srgbClr val="CCFFFF"/>
          </a:solidFill>
          <a:ln w="9525">
            <a:noFill/>
            <a:round/>
          </a:ln>
          <a:effectLst>
            <a:outerShdw dist="25401" dir="2700000" algn="ctr" rotWithShape="0">
              <a:srgbClr val="000000">
                <a:alpha val="25000"/>
              </a:srgbClr>
            </a:outerShdw>
          </a:effectLst>
        </p:spPr>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039" name="MH_SubTitle_3">
            <a:hlinkClick r:id="" action="ppaction://noaction"/>
          </p:cNvPr>
          <p:cNvSpPr/>
          <p:nvPr/>
        </p:nvSpPr>
        <p:spPr>
          <a:xfrm>
            <a:off x="4751388" y="5307013"/>
            <a:ext cx="1665287" cy="539750"/>
          </a:xfrm>
          <a:prstGeom prst="rect">
            <a:avLst/>
          </a:prstGeom>
          <a:solidFill>
            <a:srgbClr val="008080"/>
          </a:solidFill>
          <a:ln w="9525">
            <a:noFill/>
          </a:ln>
        </p:spPr>
        <p:txBody>
          <a:bodyPr lIns="0" tIns="0" rIns="0" bIns="0" anchor="ctr"/>
          <a:p>
            <a:pPr algn="ctr"/>
            <a:r>
              <a:rPr lang="zh-CN" altLang="en-US" dirty="0">
                <a:solidFill>
                  <a:srgbClr val="FFFFFF"/>
                </a:solidFill>
                <a:latin typeface="宋体" panose="02010600030101010101" pitchFamily="2" charset="-122"/>
              </a:rPr>
              <a:t>课堂小结</a:t>
            </a:r>
            <a:endParaRPr lang="zh-CN" altLang="en-US" dirty="0">
              <a:solidFill>
                <a:srgbClr val="FFFFFF"/>
              </a:solidFill>
              <a:latin typeface="宋体" panose="02010600030101010101" pitchFamily="2" charset="-122"/>
            </a:endParaRPr>
          </a:p>
        </p:txBody>
      </p:sp>
      <p:sp>
        <p:nvSpPr>
          <p:cNvPr id="1040" name="MH_Other_4"/>
          <p:cNvSpPr/>
          <p:nvPr/>
        </p:nvSpPr>
        <p:spPr>
          <a:xfrm>
            <a:off x="4808538" y="5475288"/>
            <a:ext cx="169862" cy="171450"/>
          </a:xfrm>
          <a:prstGeom prst="ellipse">
            <a:avLst/>
          </a:prstGeom>
          <a:solidFill>
            <a:srgbClr val="FFFFFF"/>
          </a:solidFill>
          <a:ln w="25400" cap="flat" cmpd="sng">
            <a:solidFill>
              <a:srgbClr val="2E617E"/>
            </a:solidFill>
            <a:prstDash val="solid"/>
            <a:headEnd type="none" w="med" len="med"/>
            <a:tailEnd type="none" w="med" len="med"/>
          </a:ln>
        </p:spPr>
        <p:txBody>
          <a:bodyPr anchor="ctr"/>
          <a:p>
            <a:pPr algn="ctr"/>
            <a:endParaRPr lang="zh-CN" altLang="en-US" sz="1400" dirty="0">
              <a:solidFill>
                <a:srgbClr val="FFFFFF"/>
              </a:solidFill>
              <a:latin typeface="Arial" panose="020B0604020202020204" pitchFamily="34" charset="0"/>
            </a:endParaRPr>
          </a:p>
        </p:txBody>
      </p:sp>
      <p:sp>
        <p:nvSpPr>
          <p:cNvPr id="1041" name="MH_Other_5"/>
          <p:cNvSpPr/>
          <p:nvPr/>
        </p:nvSpPr>
        <p:spPr>
          <a:xfrm>
            <a:off x="6210300" y="5478463"/>
            <a:ext cx="168275" cy="171450"/>
          </a:xfrm>
          <a:prstGeom prst="ellipse">
            <a:avLst/>
          </a:prstGeom>
          <a:solidFill>
            <a:srgbClr val="FFFFFF"/>
          </a:solidFill>
          <a:ln w="25400" cap="flat" cmpd="sng">
            <a:solidFill>
              <a:srgbClr val="2E617E"/>
            </a:solidFill>
            <a:prstDash val="solid"/>
            <a:headEnd type="none" w="med" len="med"/>
            <a:tailEnd type="none" w="med" len="med"/>
          </a:ln>
        </p:spPr>
        <p:txBody>
          <a:bodyPr anchor="ctr"/>
          <a:p>
            <a:pPr algn="ctr"/>
            <a:endParaRPr lang="zh-CN" altLang="en-US" sz="1400" dirty="0">
              <a:solidFill>
                <a:srgbClr val="FFFFFF"/>
              </a:solidFill>
              <a:latin typeface="Arial" panose="020B0604020202020204" pitchFamily="34" charset="0"/>
            </a:endParaRPr>
          </a:p>
        </p:txBody>
      </p:sp>
      <p:sp>
        <p:nvSpPr>
          <p:cNvPr id="4114" name="MH_Text_4"/>
          <p:cNvSpPr>
            <a:spLocks noChangeArrowheads="1"/>
          </p:cNvSpPr>
          <p:nvPr/>
        </p:nvSpPr>
        <p:spPr bwMode="auto">
          <a:xfrm>
            <a:off x="6762750" y="5033963"/>
            <a:ext cx="1665288" cy="1057275"/>
          </a:xfrm>
          <a:prstGeom prst="roundRect">
            <a:avLst>
              <a:gd name="adj" fmla="val 6991"/>
            </a:avLst>
          </a:prstGeom>
          <a:solidFill>
            <a:srgbClr val="CCFFFF"/>
          </a:solidFill>
          <a:ln w="9525">
            <a:noFill/>
            <a:round/>
          </a:ln>
          <a:effectLst>
            <a:outerShdw dist="25401" dir="2700000" algn="ctr" rotWithShape="0">
              <a:srgbClr val="000000">
                <a:alpha val="25000"/>
              </a:srgbClr>
            </a:outerShdw>
          </a:effectLst>
        </p:spPr>
        <p:txBody>
          <a:bodyPr lIns="90170" tIns="720090" rIns="90170" bIns="46990"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043" name="MH_SubTitle_4">
            <a:hlinkClick r:id="" action="ppaction://noaction"/>
          </p:cNvPr>
          <p:cNvSpPr/>
          <p:nvPr/>
        </p:nvSpPr>
        <p:spPr>
          <a:xfrm>
            <a:off x="6759575" y="5307013"/>
            <a:ext cx="1668463" cy="539750"/>
          </a:xfrm>
          <a:prstGeom prst="rect">
            <a:avLst/>
          </a:prstGeom>
          <a:solidFill>
            <a:srgbClr val="008080"/>
          </a:solidFill>
          <a:ln w="9525">
            <a:noFill/>
          </a:ln>
        </p:spPr>
        <p:txBody>
          <a:bodyPr lIns="0" tIns="0" rIns="0" bIns="0" anchor="ctr"/>
          <a:p>
            <a:pPr algn="ctr"/>
            <a:r>
              <a:rPr lang="zh-CN" altLang="en-US" dirty="0">
                <a:solidFill>
                  <a:srgbClr val="FFFFFF"/>
                </a:solidFill>
                <a:latin typeface="宋体" panose="02010600030101010101" pitchFamily="2" charset="-122"/>
              </a:rPr>
              <a:t>随堂训练</a:t>
            </a:r>
            <a:endParaRPr lang="zh-CN" altLang="en-US" dirty="0">
              <a:solidFill>
                <a:srgbClr val="FFFFFF"/>
              </a:solidFill>
              <a:latin typeface="宋体" panose="02010600030101010101" pitchFamily="2" charset="-122"/>
            </a:endParaRPr>
          </a:p>
        </p:txBody>
      </p:sp>
      <p:sp>
        <p:nvSpPr>
          <p:cNvPr id="1044" name="MH_Other_6"/>
          <p:cNvSpPr/>
          <p:nvPr/>
        </p:nvSpPr>
        <p:spPr>
          <a:xfrm>
            <a:off x="6808788" y="5475288"/>
            <a:ext cx="168275" cy="171450"/>
          </a:xfrm>
          <a:prstGeom prst="ellipse">
            <a:avLst/>
          </a:prstGeom>
          <a:solidFill>
            <a:srgbClr val="FFFFFF"/>
          </a:solidFill>
          <a:ln w="25400" cap="flat" cmpd="sng">
            <a:solidFill>
              <a:srgbClr val="707C1A"/>
            </a:solidFill>
            <a:prstDash val="solid"/>
            <a:headEnd type="none" w="med" len="med"/>
            <a:tailEnd type="none" w="med" len="med"/>
          </a:ln>
        </p:spPr>
        <p:txBody>
          <a:bodyPr anchor="ctr"/>
          <a:p>
            <a:pPr algn="ctr"/>
            <a:endParaRPr lang="zh-CN" altLang="en-US" sz="1400" dirty="0">
              <a:solidFill>
                <a:srgbClr val="FFFFFF"/>
              </a:solidFill>
              <a:latin typeface="Arial" panose="020B0604020202020204" pitchFamily="34" charset="0"/>
            </a:endParaRPr>
          </a:p>
        </p:txBody>
      </p:sp>
      <p:grpSp>
        <p:nvGrpSpPr>
          <p:cNvPr id="1045" name="组合 3093"/>
          <p:cNvGrpSpPr/>
          <p:nvPr/>
        </p:nvGrpSpPr>
        <p:grpSpPr>
          <a:xfrm>
            <a:off x="2117725" y="5430838"/>
            <a:ext cx="890588" cy="266700"/>
            <a:chOff x="0" y="0"/>
            <a:chExt cx="561" cy="169"/>
          </a:xfrm>
        </p:grpSpPr>
        <p:pic>
          <p:nvPicPr>
            <p:cNvPr id="1057" name="MH_Other_7"/>
            <p:cNvPicPr/>
            <p:nvPr/>
          </p:nvPicPr>
          <p:blipFill>
            <a:blip r:embed="rId1"/>
            <a:stretch>
              <a:fillRect/>
            </a:stretch>
          </p:blipFill>
          <p:spPr>
            <a:xfrm>
              <a:off x="0" y="0"/>
              <a:ext cx="561" cy="169"/>
            </a:xfrm>
            <a:prstGeom prst="rect">
              <a:avLst/>
            </a:prstGeom>
            <a:noFill/>
            <a:ln w="9525">
              <a:noFill/>
            </a:ln>
          </p:spPr>
        </p:pic>
        <p:sp>
          <p:nvSpPr>
            <p:cNvPr id="1058" name="Text Box 24"/>
            <p:cNvSpPr txBox="1"/>
            <p:nvPr/>
          </p:nvSpPr>
          <p:spPr>
            <a:xfrm>
              <a:off x="70" y="65"/>
              <a:ext cx="422" cy="39"/>
            </a:xfrm>
            <a:prstGeom prst="rect">
              <a:avLst/>
            </a:prstGeom>
            <a:noFill/>
            <a:ln w="9525">
              <a:noFill/>
            </a:ln>
          </p:spPr>
          <p:txBody>
            <a:bodyPr anchor="ctr"/>
            <a:p>
              <a:pPr algn="ctr"/>
              <a:endParaRPr lang="zh-CN" altLang="en-US" sz="1400" dirty="0">
                <a:solidFill>
                  <a:srgbClr val="FFFFFF"/>
                </a:solidFill>
                <a:latin typeface="Arial" panose="020B0604020202020204" pitchFamily="34" charset="0"/>
              </a:endParaRPr>
            </a:p>
          </p:txBody>
        </p:sp>
      </p:grpSp>
      <p:sp>
        <p:nvSpPr>
          <p:cNvPr id="4120" name="MH_Other_8"/>
          <p:cNvSpPr>
            <a:spLocks noChangeArrowheads="1"/>
          </p:cNvSpPr>
          <p:nvPr/>
        </p:nvSpPr>
        <p:spPr bwMode="auto">
          <a:xfrm>
            <a:off x="2216150" y="5519738"/>
            <a:ext cx="695325" cy="88900"/>
          </a:xfrm>
          <a:prstGeom prst="roundRect">
            <a:avLst>
              <a:gd name="adj" fmla="val 50000"/>
            </a:avLst>
          </a:prstGeom>
          <a:gradFill rotWithShape="1">
            <a:gsLst>
              <a:gs pos="0">
                <a:srgbClr val="000000">
                  <a:alpha val="1999"/>
                </a:srgbClr>
              </a:gs>
              <a:gs pos="29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71001">
                <a:srgbClr val="000000">
                  <a:alpha val="1999"/>
                </a:srgbClr>
              </a:gs>
              <a:gs pos="100000">
                <a:srgbClr val="000000">
                  <a:alpha val="1999"/>
                </a:srgbClr>
              </a:gs>
            </a:gsLst>
            <a:path path="rect">
              <a:fillToRect l="50000" t="50000" r="50000" b="50000"/>
            </a:path>
          </a:gradFill>
          <a:ln w="9525">
            <a:noFill/>
            <a:round/>
          </a:ln>
          <a:effectLst>
            <a:outerShdw sx="102000" sy="102000" algn="ctr" rotWithShape="0">
              <a:srgbClr val="000000">
                <a:alpha val="32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1047" name="组合 3097"/>
          <p:cNvGrpSpPr/>
          <p:nvPr/>
        </p:nvGrpSpPr>
        <p:grpSpPr>
          <a:xfrm>
            <a:off x="4148138" y="5430838"/>
            <a:ext cx="889000" cy="266700"/>
            <a:chOff x="0" y="0"/>
            <a:chExt cx="560" cy="169"/>
          </a:xfrm>
        </p:grpSpPr>
        <p:pic>
          <p:nvPicPr>
            <p:cNvPr id="1055" name="MH_Other_9"/>
            <p:cNvPicPr/>
            <p:nvPr/>
          </p:nvPicPr>
          <p:blipFill>
            <a:blip r:embed="rId1"/>
            <a:stretch>
              <a:fillRect/>
            </a:stretch>
          </p:blipFill>
          <p:spPr>
            <a:xfrm>
              <a:off x="0" y="0"/>
              <a:ext cx="560" cy="169"/>
            </a:xfrm>
            <a:prstGeom prst="rect">
              <a:avLst/>
            </a:prstGeom>
            <a:noFill/>
            <a:ln w="9525">
              <a:noFill/>
            </a:ln>
          </p:spPr>
        </p:pic>
        <p:sp>
          <p:nvSpPr>
            <p:cNvPr id="1056" name="Text Box 28"/>
            <p:cNvSpPr txBox="1"/>
            <p:nvPr/>
          </p:nvSpPr>
          <p:spPr>
            <a:xfrm>
              <a:off x="70" y="65"/>
              <a:ext cx="422" cy="39"/>
            </a:xfrm>
            <a:prstGeom prst="rect">
              <a:avLst/>
            </a:prstGeom>
            <a:noFill/>
            <a:ln w="9525">
              <a:noFill/>
            </a:ln>
          </p:spPr>
          <p:txBody>
            <a:bodyPr anchor="ctr"/>
            <a:p>
              <a:pPr algn="ctr"/>
              <a:endParaRPr lang="zh-CN" altLang="en-US" sz="1400" dirty="0">
                <a:solidFill>
                  <a:srgbClr val="FFFFFF"/>
                </a:solidFill>
                <a:latin typeface="Arial" panose="020B0604020202020204" pitchFamily="34" charset="0"/>
              </a:endParaRPr>
            </a:p>
          </p:txBody>
        </p:sp>
      </p:grpSp>
      <p:sp>
        <p:nvSpPr>
          <p:cNvPr id="4124" name="MH_Other_10"/>
          <p:cNvSpPr>
            <a:spLocks noChangeArrowheads="1"/>
          </p:cNvSpPr>
          <p:nvPr/>
        </p:nvSpPr>
        <p:spPr bwMode="auto">
          <a:xfrm>
            <a:off x="4246563" y="5519738"/>
            <a:ext cx="695325" cy="88900"/>
          </a:xfrm>
          <a:prstGeom prst="roundRect">
            <a:avLst>
              <a:gd name="adj" fmla="val 50000"/>
            </a:avLst>
          </a:prstGeom>
          <a:gradFill rotWithShape="1">
            <a:gsLst>
              <a:gs pos="0">
                <a:srgbClr val="000000">
                  <a:alpha val="1999"/>
                </a:srgbClr>
              </a:gs>
              <a:gs pos="29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71001">
                <a:srgbClr val="000000">
                  <a:alpha val="1999"/>
                </a:srgbClr>
              </a:gs>
              <a:gs pos="100000">
                <a:srgbClr val="000000">
                  <a:alpha val="1999"/>
                </a:srgbClr>
              </a:gs>
            </a:gsLst>
            <a:path path="rect">
              <a:fillToRect l="50000" t="50000" r="50000" b="50000"/>
            </a:path>
          </a:gradFill>
          <a:ln w="9525">
            <a:noFill/>
            <a:round/>
          </a:ln>
          <a:effectLst>
            <a:outerShdw sx="102000" sy="102000" algn="ctr" rotWithShape="0">
              <a:srgbClr val="000000">
                <a:alpha val="32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049" name="MH_Other_11"/>
          <p:cNvPicPr/>
          <p:nvPr/>
        </p:nvPicPr>
        <p:blipFill>
          <a:blip r:embed="rId1"/>
          <a:stretch>
            <a:fillRect/>
          </a:stretch>
        </p:blipFill>
        <p:spPr>
          <a:xfrm>
            <a:off x="6146800" y="5430838"/>
            <a:ext cx="890588" cy="266700"/>
          </a:xfrm>
          <a:prstGeom prst="rect">
            <a:avLst/>
          </a:prstGeom>
          <a:noFill/>
          <a:ln w="9525">
            <a:noFill/>
          </a:ln>
        </p:spPr>
      </p:pic>
      <p:sp>
        <p:nvSpPr>
          <p:cNvPr id="1050" name="Text Box 31"/>
          <p:cNvSpPr txBox="1"/>
          <p:nvPr/>
        </p:nvSpPr>
        <p:spPr>
          <a:xfrm>
            <a:off x="6257925" y="5532438"/>
            <a:ext cx="669925" cy="61912"/>
          </a:xfrm>
          <a:prstGeom prst="rect">
            <a:avLst/>
          </a:prstGeom>
          <a:noFill/>
          <a:ln w="9525">
            <a:noFill/>
          </a:ln>
        </p:spPr>
        <p:txBody>
          <a:bodyPr anchor="ctr"/>
          <a:p>
            <a:pPr algn="ctr"/>
            <a:endParaRPr lang="zh-CN" altLang="en-US" sz="1400" dirty="0">
              <a:solidFill>
                <a:srgbClr val="FFFFFF"/>
              </a:solidFill>
              <a:latin typeface="Arial" panose="020B0604020202020204" pitchFamily="34" charset="0"/>
            </a:endParaRPr>
          </a:p>
        </p:txBody>
      </p:sp>
      <p:sp>
        <p:nvSpPr>
          <p:cNvPr id="4127" name="MH_Other_12"/>
          <p:cNvSpPr>
            <a:spLocks noChangeArrowheads="1"/>
          </p:cNvSpPr>
          <p:nvPr/>
        </p:nvSpPr>
        <p:spPr bwMode="auto">
          <a:xfrm>
            <a:off x="6245225" y="5519738"/>
            <a:ext cx="695325" cy="88900"/>
          </a:xfrm>
          <a:prstGeom prst="roundRect">
            <a:avLst>
              <a:gd name="adj" fmla="val 50000"/>
            </a:avLst>
          </a:prstGeom>
          <a:gradFill rotWithShape="1">
            <a:gsLst>
              <a:gs pos="0">
                <a:srgbClr val="000000">
                  <a:alpha val="1999"/>
                </a:srgbClr>
              </a:gs>
              <a:gs pos="29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50000">
                <a:srgbClr val="000000">
                  <a:alpha val="1999"/>
                </a:srgbClr>
              </a:gs>
              <a:gs pos="71001">
                <a:srgbClr val="000000">
                  <a:alpha val="1999"/>
                </a:srgbClr>
              </a:gs>
              <a:gs pos="100000">
                <a:srgbClr val="000000">
                  <a:alpha val="1999"/>
                </a:srgbClr>
              </a:gs>
            </a:gsLst>
            <a:path path="rect">
              <a:fillToRect l="50000" t="50000" r="50000" b="50000"/>
            </a:path>
          </a:gradFill>
          <a:ln w="9525">
            <a:noFill/>
            <a:round/>
          </a:ln>
          <a:effectLst>
            <a:outerShdw sx="102000" sy="102000" algn="ctr" rotWithShape="0">
              <a:srgbClr val="000000">
                <a:alpha val="32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1053" name="Picture 57" descr="框"/>
          <p:cNvPicPr>
            <a:picLocks noChangeAspect="1"/>
          </p:cNvPicPr>
          <p:nvPr/>
        </p:nvPicPr>
        <p:blipFill>
          <a:blip r:embed="rId2"/>
          <a:stretch>
            <a:fillRect/>
          </a:stretch>
        </p:blipFill>
        <p:spPr>
          <a:xfrm>
            <a:off x="1203008" y="870903"/>
            <a:ext cx="6553200" cy="2736850"/>
          </a:xfrm>
          <a:prstGeom prst="rect">
            <a:avLst/>
          </a:prstGeom>
          <a:noFill/>
          <a:ln w="9525">
            <a:noFill/>
          </a:ln>
        </p:spPr>
      </p:pic>
      <p:sp>
        <p:nvSpPr>
          <p:cNvPr id="1054" name="Text Box 4"/>
          <p:cNvSpPr txBox="1"/>
          <p:nvPr/>
        </p:nvSpPr>
        <p:spPr>
          <a:xfrm>
            <a:off x="1399858" y="1299845"/>
            <a:ext cx="5975350" cy="2308225"/>
          </a:xfrm>
          <a:prstGeom prst="rect">
            <a:avLst/>
          </a:prstGeom>
          <a:noFill/>
          <a:ln w="9525">
            <a:noFill/>
          </a:ln>
        </p:spPr>
        <p:txBody>
          <a:bodyPr>
            <a:spAutoFit/>
          </a:bodyPr>
          <a:p>
            <a:pPr algn="just" eaLnBrk="0" hangingPunct="0"/>
            <a:endParaRPr lang="en-US" altLang="zh-CN" sz="3600" dirty="0">
              <a:latin typeface="Times New Roman" panose="02020603050405020304" pitchFamily="18" charset="0"/>
              <a:ea typeface="隶书" pitchFamily="49" charset="-122"/>
            </a:endParaRPr>
          </a:p>
          <a:p>
            <a:pPr algn="ctr" eaLnBrk="0" hangingPunct="0"/>
            <a:r>
              <a:rPr lang="zh-CN" altLang="en-US" sz="3600" dirty="0">
                <a:latin typeface="Times New Roman" panose="02020603050405020304" pitchFamily="18" charset="0"/>
                <a:ea typeface="隶书" pitchFamily="49" charset="-122"/>
              </a:rPr>
              <a:t>第二节  动物体的结构层次</a:t>
            </a:r>
            <a:endParaRPr lang="en-US" altLang="zh-CN" sz="3600" dirty="0">
              <a:latin typeface="Times New Roman" panose="02020603050405020304" pitchFamily="18" charset="0"/>
              <a:ea typeface="隶书" pitchFamily="49" charset="-122"/>
            </a:endParaRPr>
          </a:p>
          <a:p>
            <a:pPr algn="just" eaLnBrk="0" hangingPunct="0"/>
            <a:r>
              <a:rPr lang="zh-CN" altLang="en-US" sz="3600" dirty="0">
                <a:latin typeface="Times New Roman" panose="02020603050405020304" pitchFamily="18" charset="0"/>
                <a:ea typeface="隶书" pitchFamily="49" charset="-122"/>
              </a:rPr>
              <a:t>  </a:t>
            </a:r>
            <a:endParaRPr lang="en-US" altLang="zh-CN" sz="3600" dirty="0">
              <a:latin typeface="Times New Roman" panose="02020603050405020304" pitchFamily="18" charset="0"/>
              <a:ea typeface="隶书" pitchFamily="49" charset="-122"/>
            </a:endParaRPr>
          </a:p>
          <a:p>
            <a:pPr algn="just" eaLnBrk="0" hangingPunct="0"/>
            <a:r>
              <a:rPr lang="zh-CN" altLang="en-US" sz="3600" dirty="0">
                <a:latin typeface="Times New Roman" panose="02020603050405020304" pitchFamily="18" charset="0"/>
                <a:ea typeface="隶书" pitchFamily="49" charset="-122"/>
              </a:rPr>
              <a:t>     </a:t>
            </a:r>
            <a:endParaRPr lang="zh-CN" altLang="en-US" sz="3600" dirty="0">
              <a:latin typeface="Times New Roman" panose="02020603050405020304" pitchFamily="18" charset="0"/>
              <a:ea typeface="隶书" pitchFamily="49"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2"/>
          <p:cNvSpPr txBox="1"/>
          <p:nvPr/>
        </p:nvSpPr>
        <p:spPr>
          <a:xfrm>
            <a:off x="1246188" y="984250"/>
            <a:ext cx="2349500" cy="655638"/>
          </a:xfrm>
          <a:prstGeom prst="rect">
            <a:avLst/>
          </a:prstGeom>
          <a:noFill/>
          <a:ln w="9525">
            <a:noFill/>
          </a:ln>
        </p:spPr>
        <p:txBody>
          <a:bodyPr>
            <a:spAutoFit/>
          </a:bodyPr>
          <a:p>
            <a:pPr eaLnBrk="1" hangingPunct="1">
              <a:lnSpc>
                <a:spcPct val="150000"/>
              </a:lnSpc>
            </a:pPr>
            <a:r>
              <a:rPr lang="zh-CN" altLang="en-US" sz="2800" dirty="0">
                <a:solidFill>
                  <a:srgbClr val="FF0000"/>
                </a:solidFill>
                <a:latin typeface="Times New Roman" panose="02020603050405020304" pitchFamily="18" charset="0"/>
                <a:cs typeface="Times New Roman" panose="02020603050405020304" pitchFamily="18" charset="0"/>
              </a:rPr>
              <a:t>器官概念：</a:t>
            </a:r>
            <a:endParaRPr lang="en-US" altLang="zh-CN" sz="2800" dirty="0">
              <a:solidFill>
                <a:srgbClr val="FF0000"/>
              </a:solidFill>
              <a:latin typeface="Times New Roman" panose="02020603050405020304" pitchFamily="18" charset="0"/>
              <a:ea typeface="Times New Roman" panose="02020603050405020304" pitchFamily="18" charset="0"/>
            </a:endParaRPr>
          </a:p>
        </p:txBody>
      </p:sp>
      <p:sp>
        <p:nvSpPr>
          <p:cNvPr id="119815" name="Text Box 7"/>
          <p:cNvSpPr txBox="1"/>
          <p:nvPr/>
        </p:nvSpPr>
        <p:spPr>
          <a:xfrm>
            <a:off x="1246188" y="1612900"/>
            <a:ext cx="7173912" cy="1753235"/>
          </a:xfrm>
          <a:prstGeom prst="rect">
            <a:avLst/>
          </a:prstGeom>
          <a:noFill/>
          <a:ln w="9525">
            <a:noFill/>
          </a:ln>
        </p:spPr>
        <p:txBody>
          <a:bodyPr>
            <a:spAutoFit/>
          </a:bodyPr>
          <a:p>
            <a:pPr eaLnBrk="1" hangingPunct="1">
              <a:lnSpc>
                <a:spcPct val="150000"/>
              </a:lnSpc>
            </a:pPr>
            <a:r>
              <a:rPr lang="zh-CN" altLang="en-US" sz="2400" dirty="0">
                <a:solidFill>
                  <a:srgbClr val="000000"/>
                </a:solidFill>
                <a:latin typeface="Times New Roman" panose="02020603050405020304" pitchFamily="18" charset="0"/>
                <a:cs typeface="Times New Roman" panose="02020603050405020304" pitchFamily="18" charset="0"/>
              </a:rPr>
              <a:t>         由两种或两种以上的组织</a:t>
            </a:r>
            <a:r>
              <a:rPr lang="zh-CN" altLang="en-US" sz="2400" dirty="0">
                <a:solidFill>
                  <a:srgbClr val="FF0000"/>
                </a:solidFill>
                <a:latin typeface="Times New Roman" panose="02020603050405020304" pitchFamily="18" charset="0"/>
                <a:cs typeface="Times New Roman" panose="02020603050405020304" pitchFamily="18" charset="0"/>
              </a:rPr>
              <a:t>按照一定的次序结合，并且以其中一种组织为主，能完成一定功能的结构，叫做器官。</a:t>
            </a:r>
            <a:endParaRPr lang="zh-CN" altLang="en-US" sz="2400" dirty="0">
              <a:solidFill>
                <a:srgbClr val="FF0000"/>
              </a:solidFill>
              <a:latin typeface="Times New Roman" panose="02020603050405020304" pitchFamily="18" charset="0"/>
              <a:ea typeface="Times New Roman" panose="02020603050405020304" pitchFamily="18" charset="0"/>
            </a:endParaRPr>
          </a:p>
        </p:txBody>
      </p:sp>
      <p:pic>
        <p:nvPicPr>
          <p:cNvPr id="9" name="图片 8"/>
          <p:cNvPicPr>
            <a:picLocks noChangeAspect="1"/>
          </p:cNvPicPr>
          <p:nvPr/>
        </p:nvPicPr>
        <p:blipFill>
          <a:blip r:embed="rId1"/>
          <a:srcRect t="4230" r="833" b="4230"/>
          <a:stretch>
            <a:fillRect/>
          </a:stretch>
        </p:blipFill>
        <p:spPr>
          <a:xfrm>
            <a:off x="5220970" y="2992120"/>
            <a:ext cx="3199130" cy="304927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wipe(up)">
                                      <p:cBhvr>
                                        <p:cTn id="7"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6"/>
          <p:cNvSpPr txBox="1"/>
          <p:nvPr/>
        </p:nvSpPr>
        <p:spPr>
          <a:xfrm>
            <a:off x="3867468" y="2183448"/>
            <a:ext cx="4473575" cy="1112837"/>
          </a:xfrm>
          <a:prstGeom prst="rect">
            <a:avLst/>
          </a:prstGeom>
          <a:noFill/>
          <a:ln w="9525">
            <a:noFill/>
          </a:ln>
        </p:spPr>
        <p:txBody>
          <a:bodyPr/>
          <a:p>
            <a:pPr indent="457200" defTabSz="685800">
              <a:lnSpc>
                <a:spcPct val="150000"/>
              </a:lnSpc>
              <a:spcBef>
                <a:spcPts val="1200"/>
              </a:spcBef>
              <a:buClr>
                <a:schemeClr val="accent1"/>
              </a:buClr>
              <a:buSzPct val="50000"/>
              <a:buFont typeface="Wingdings 2" panose="05020102010507070707" pitchFamily="18" charset="2"/>
              <a:buNone/>
            </a:pPr>
            <a:r>
              <a:rPr lang="zh-CN" altLang="en-US" sz="2800" dirty="0">
                <a:solidFill>
                  <a:srgbClr val="000000"/>
                </a:solidFill>
                <a:latin typeface="黑体" panose="02010609060101010101" pitchFamily="49" charset="-122"/>
              </a:rPr>
              <a:t>肠的功能是什么？只有肠就能完成消化作用吗</a:t>
            </a:r>
            <a:r>
              <a:rPr lang="en-US" altLang="zh-CN" sz="2800" dirty="0">
                <a:solidFill>
                  <a:srgbClr val="000000"/>
                </a:solidFill>
                <a:latin typeface="黑体" panose="02010609060101010101" pitchFamily="49" charset="-122"/>
              </a:rPr>
              <a:t>?</a:t>
            </a:r>
            <a:endParaRPr lang="en-US" altLang="zh-CN" sz="2800" dirty="0">
              <a:solidFill>
                <a:srgbClr val="000000"/>
              </a:solidFill>
              <a:latin typeface="黑体" panose="02010609060101010101" pitchFamily="49" charset="-122"/>
            </a:endParaRPr>
          </a:p>
        </p:txBody>
      </p:sp>
      <p:sp>
        <p:nvSpPr>
          <p:cNvPr id="121864" name="Text Box 8"/>
          <p:cNvSpPr txBox="1"/>
          <p:nvPr/>
        </p:nvSpPr>
        <p:spPr>
          <a:xfrm>
            <a:off x="79375" y="4294505"/>
            <a:ext cx="7579995" cy="638175"/>
          </a:xfrm>
          <a:prstGeom prst="rect">
            <a:avLst/>
          </a:prstGeom>
          <a:noFill/>
          <a:ln w="9525">
            <a:noFill/>
          </a:ln>
        </p:spPr>
        <p:txBody>
          <a:bodyPr/>
          <a:p>
            <a:pPr indent="457200" defTabSz="685800">
              <a:lnSpc>
                <a:spcPct val="150000"/>
              </a:lnSpc>
              <a:spcBef>
                <a:spcPts val="1200"/>
              </a:spcBef>
              <a:buClr>
                <a:schemeClr val="accent1"/>
              </a:buClr>
              <a:buSzPct val="50000"/>
              <a:buFont typeface="Wingdings 2" panose="05020102010507070707" pitchFamily="18" charset="2"/>
              <a:buNone/>
            </a:pPr>
            <a:r>
              <a:rPr lang="zh-CN" altLang="en-US" sz="2800" dirty="0">
                <a:solidFill>
                  <a:schemeClr val="tx1"/>
                </a:solidFill>
                <a:latin typeface="黑体" panose="02010609060101010101" pitchFamily="49" charset="-122"/>
              </a:rPr>
              <a:t>与它的一起完成消化功能的结构还有哪些？</a:t>
            </a:r>
            <a:endParaRPr lang="zh-CN" altLang="en-US" sz="2800" dirty="0">
              <a:solidFill>
                <a:schemeClr val="tx1"/>
              </a:solidFill>
              <a:latin typeface="黑体" panose="02010609060101010101" pitchFamily="49" charset="-122"/>
            </a:endParaRPr>
          </a:p>
        </p:txBody>
      </p:sp>
      <p:sp>
        <p:nvSpPr>
          <p:cNvPr id="121865" name="Text Box 9"/>
          <p:cNvSpPr txBox="1"/>
          <p:nvPr/>
        </p:nvSpPr>
        <p:spPr>
          <a:xfrm>
            <a:off x="79375" y="4932680"/>
            <a:ext cx="8827135" cy="1353820"/>
          </a:xfrm>
          <a:prstGeom prst="rect">
            <a:avLst/>
          </a:prstGeom>
          <a:noFill/>
          <a:ln w="9525">
            <a:noFill/>
          </a:ln>
        </p:spPr>
        <p:txBody>
          <a:bodyPr/>
          <a:p>
            <a:pPr indent="457200" defTabSz="685800">
              <a:lnSpc>
                <a:spcPct val="150000"/>
              </a:lnSpc>
              <a:buClr>
                <a:schemeClr val="accent1"/>
              </a:buClr>
              <a:buSzPct val="50000"/>
              <a:buFont typeface="Wingdings 2" panose="05020102010507070707" pitchFamily="18" charset="2"/>
              <a:buNone/>
            </a:pPr>
            <a:r>
              <a:rPr lang="zh-CN" altLang="en-US" sz="2800" dirty="0">
                <a:solidFill>
                  <a:srgbClr val="FF0000"/>
                </a:solidFill>
                <a:latin typeface="黑体" panose="02010609060101010101" pitchFamily="49" charset="-122"/>
              </a:rPr>
              <a:t>储存和消化食物，不能</a:t>
            </a:r>
            <a:endParaRPr lang="zh-CN" altLang="en-US" sz="2800" dirty="0">
              <a:solidFill>
                <a:srgbClr val="FF0000"/>
              </a:solidFill>
              <a:latin typeface="黑体" panose="02010609060101010101" pitchFamily="49" charset="-122"/>
            </a:endParaRPr>
          </a:p>
          <a:p>
            <a:pPr indent="457200" defTabSz="685800">
              <a:lnSpc>
                <a:spcPct val="150000"/>
              </a:lnSpc>
              <a:buClr>
                <a:schemeClr val="accent1"/>
              </a:buClr>
              <a:buSzPct val="50000"/>
              <a:buFont typeface="Wingdings 2" panose="05020102010507070707" pitchFamily="18" charset="2"/>
              <a:buNone/>
            </a:pPr>
            <a:r>
              <a:rPr lang="zh-CN" altLang="en-US" sz="2800" dirty="0">
                <a:solidFill>
                  <a:srgbClr val="FF0000"/>
                </a:solidFill>
                <a:latin typeface="黑体" panose="02010609060101010101" pitchFamily="49" charset="-122"/>
              </a:rPr>
              <a:t>口腔、唾液腺、咽、食道、胃、胰腺、肝脏、</a:t>
            </a:r>
            <a:r>
              <a:rPr lang="en-US" altLang="zh-CN" sz="2800" dirty="0">
                <a:solidFill>
                  <a:srgbClr val="FF0000"/>
                </a:solidFill>
                <a:latin typeface="黑体" panose="02010609060101010101" pitchFamily="49" charset="-122"/>
              </a:rPr>
              <a:t>……</a:t>
            </a:r>
            <a:endParaRPr lang="en-US" altLang="zh-CN" sz="2800" dirty="0">
              <a:solidFill>
                <a:srgbClr val="FF0000"/>
              </a:solidFill>
              <a:latin typeface="黑体" panose="02010609060101010101" pitchFamily="49" charset="-122"/>
            </a:endParaRPr>
          </a:p>
        </p:txBody>
      </p:sp>
      <p:sp>
        <p:nvSpPr>
          <p:cNvPr id="34821" name="标题 4"/>
          <p:cNvSpPr>
            <a:spLocks noGrp="1"/>
          </p:cNvSpPr>
          <p:nvPr>
            <p:ph type="title"/>
          </p:nvPr>
        </p:nvSpPr>
        <p:spPr>
          <a:xfrm>
            <a:off x="2419985" y="861060"/>
            <a:ext cx="5048885" cy="445770"/>
          </a:xfrm>
        </p:spPr>
        <p:txBody>
          <a:bodyPr vert="horz" wrap="square" lIns="91440" tIns="45720" rIns="91440" bIns="45720" anchor="b">
            <a:normAutofit fontScale="90000"/>
          </a:bodyPr>
          <a:p>
            <a:pPr defTabSz="685800" eaLnBrk="1" hangingPunct="1"/>
            <a:r>
              <a:rPr lang="zh-CN" altLang="en-US" kern="1200" dirty="0">
                <a:latin typeface="+mj-ea"/>
                <a:ea typeface="+mj-ea"/>
                <a:cs typeface="+mj-cs"/>
              </a:rPr>
              <a:t>器官构成系统和人体</a:t>
            </a:r>
            <a:endParaRPr lang="zh-CN" altLang="en-US" kern="1200" dirty="0">
              <a:latin typeface="+mj-ea"/>
              <a:ea typeface="+mj-ea"/>
              <a:cs typeface="+mj-cs"/>
            </a:endParaRPr>
          </a:p>
        </p:txBody>
      </p:sp>
      <p:pic>
        <p:nvPicPr>
          <p:cNvPr id="2" name="图片 1"/>
          <p:cNvPicPr>
            <a:picLocks noChangeAspect="1"/>
          </p:cNvPicPr>
          <p:nvPr/>
        </p:nvPicPr>
        <p:blipFill>
          <a:blip r:embed="rId1"/>
          <a:srcRect t="4230" r="833" b="4230"/>
          <a:stretch>
            <a:fillRect/>
          </a:stretch>
        </p:blipFill>
        <p:spPr>
          <a:xfrm>
            <a:off x="668655" y="1306830"/>
            <a:ext cx="3199130" cy="3049270"/>
          </a:xfrm>
          <a:prstGeom prst="rect">
            <a:avLst/>
          </a:prstGeom>
        </p:spPr>
      </p:pic>
    </p:spTree>
    <p:custDataLst>
      <p:tags r:id="rId2"/>
    </p:custData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865"/>
                                        </p:tgtEl>
                                        <p:attrNameLst>
                                          <p:attrName>style.visibility</p:attrName>
                                        </p:attrNameLst>
                                      </p:cBhvr>
                                      <p:to>
                                        <p:strVal val="visible"/>
                                      </p:to>
                                    </p:set>
                                    <p:animEffect transition="in" filter="fade">
                                      <p:cBhvr>
                                        <p:cTn id="7" dur="1000"/>
                                        <p:tgtEl>
                                          <p:spTgt spid="121865"/>
                                        </p:tgtEl>
                                      </p:cBhvr>
                                    </p:animEffect>
                                    <p:anim calcmode="lin" valueType="num">
                                      <p:cBhvr>
                                        <p:cTn id="8" dur="1000" fill="hold"/>
                                        <p:tgtEl>
                                          <p:spTgt spid="121865"/>
                                        </p:tgtEl>
                                        <p:attrNameLst>
                                          <p:attrName>ppt_x</p:attrName>
                                        </p:attrNameLst>
                                      </p:cBhvr>
                                      <p:tavLst>
                                        <p:tav tm="0">
                                          <p:val>
                                            <p:strVal val="#ppt_x"/>
                                          </p:val>
                                        </p:tav>
                                        <p:tav tm="100000">
                                          <p:val>
                                            <p:strVal val="#ppt_x"/>
                                          </p:val>
                                        </p:tav>
                                      </p:tavLst>
                                    </p:anim>
                                    <p:anim calcmode="lin" valueType="num">
                                      <p:cBhvr>
                                        <p:cTn id="9" dur="1000" fill="hold"/>
                                        <p:tgtEl>
                                          <p:spTgt spid="1218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图片 3"/>
          <p:cNvPicPr>
            <a:picLocks noChangeAspect="1"/>
          </p:cNvPicPr>
          <p:nvPr/>
        </p:nvPicPr>
        <p:blipFill>
          <a:blip r:embed="rId1"/>
          <a:srcRect l="12469" t="-2" r="12468" b="562"/>
          <a:stretch>
            <a:fillRect/>
          </a:stretch>
        </p:blipFill>
        <p:spPr>
          <a:xfrm>
            <a:off x="77153" y="493713"/>
            <a:ext cx="3622675" cy="6388100"/>
          </a:xfrm>
          <a:prstGeom prst="rect">
            <a:avLst/>
          </a:prstGeom>
          <a:noFill/>
          <a:ln w="9525">
            <a:noFill/>
          </a:ln>
        </p:spPr>
      </p:pic>
      <p:pic>
        <p:nvPicPr>
          <p:cNvPr id="6" name="图片 5"/>
          <p:cNvPicPr>
            <a:picLocks noChangeAspect="1"/>
          </p:cNvPicPr>
          <p:nvPr/>
        </p:nvPicPr>
        <p:blipFill>
          <a:blip r:embed="rId2"/>
          <a:stretch>
            <a:fillRect/>
          </a:stretch>
        </p:blipFill>
        <p:spPr>
          <a:xfrm>
            <a:off x="3580765" y="0"/>
            <a:ext cx="5559425" cy="68580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1287463" y="1838325"/>
            <a:ext cx="7578725" cy="725488"/>
          </a:xfrm>
          <a:prstGeom prst="rect">
            <a:avLst/>
          </a:prstGeom>
          <a:noFill/>
          <a:ln w="9525">
            <a:noFill/>
          </a:ln>
        </p:spPr>
        <p:txBody>
          <a:bodyPr/>
          <a:p>
            <a:pPr indent="611505" defTabSz="685800">
              <a:lnSpc>
                <a:spcPct val="150000"/>
              </a:lnSpc>
              <a:spcBef>
                <a:spcPts val="1200"/>
              </a:spcBef>
              <a:buClr>
                <a:schemeClr val="accent1"/>
              </a:buClr>
              <a:buSzPct val="50000"/>
              <a:buFont typeface="Wingdings 2" panose="05020102010507070707" pitchFamily="18" charset="2"/>
              <a:buNone/>
            </a:pPr>
            <a:r>
              <a:rPr lang="zh-CN" altLang="en-US" sz="2800" dirty="0">
                <a:solidFill>
                  <a:srgbClr val="FF0000"/>
                </a:solidFill>
                <a:latin typeface="黑体" panose="02010609060101010101" pitchFamily="49" charset="-122"/>
              </a:rPr>
              <a:t>由此，我们想一想：多个器官构成什么呢？</a:t>
            </a:r>
            <a:endParaRPr lang="zh-CN" altLang="en-US" sz="2800" dirty="0">
              <a:solidFill>
                <a:srgbClr val="FF0000"/>
              </a:solidFill>
              <a:latin typeface="黑体" panose="02010609060101010101" pitchFamily="49" charset="-122"/>
            </a:endParaRPr>
          </a:p>
          <a:p>
            <a:pPr indent="611505" defTabSz="685800">
              <a:lnSpc>
                <a:spcPct val="150000"/>
              </a:lnSpc>
              <a:spcBef>
                <a:spcPts val="1200"/>
              </a:spcBef>
              <a:buClr>
                <a:schemeClr val="accent1"/>
              </a:buClr>
              <a:buSzPct val="50000"/>
              <a:buFont typeface="Wingdings 2" panose="05020102010507070707" pitchFamily="18" charset="2"/>
              <a:buNone/>
            </a:pPr>
            <a:r>
              <a:rPr lang="zh-CN" altLang="en-US" sz="2800" dirty="0">
                <a:solidFill>
                  <a:srgbClr val="FF0000"/>
                </a:solidFill>
                <a:latin typeface="黑体" panose="02010609060101010101" pitchFamily="49" charset="-122"/>
              </a:rPr>
              <a:t>阅读教材</a:t>
            </a:r>
            <a:r>
              <a:rPr lang="en-US" altLang="zh-CN" sz="2800" dirty="0">
                <a:solidFill>
                  <a:srgbClr val="FF0000"/>
                </a:solidFill>
                <a:latin typeface="黑体" panose="02010609060101010101" pitchFamily="49" charset="-122"/>
              </a:rPr>
              <a:t>P62</a:t>
            </a:r>
            <a:endParaRPr lang="en-US" altLang="zh-CN" sz="2800" dirty="0">
              <a:solidFill>
                <a:srgbClr val="FF0000"/>
              </a:solidFill>
              <a:latin typeface="黑体" panose="02010609060101010101" pitchFamily="49" charset="-122"/>
            </a:endParaRPr>
          </a:p>
        </p:txBody>
      </p:sp>
      <p:sp>
        <p:nvSpPr>
          <p:cNvPr id="123907" name="Text Box 3"/>
          <p:cNvSpPr txBox="1"/>
          <p:nvPr/>
        </p:nvSpPr>
        <p:spPr>
          <a:xfrm>
            <a:off x="1382713" y="3051175"/>
            <a:ext cx="2574925" cy="644525"/>
          </a:xfrm>
          <a:prstGeom prst="rect">
            <a:avLst/>
          </a:prstGeom>
          <a:noFill/>
          <a:ln w="9525">
            <a:noFill/>
          </a:ln>
        </p:spPr>
        <p:txBody>
          <a:bodyPr/>
          <a:p>
            <a:pPr defTabSz="685800">
              <a:lnSpc>
                <a:spcPct val="150000"/>
              </a:lnSpc>
              <a:buClr>
                <a:schemeClr val="accent1"/>
              </a:buClr>
              <a:buSzPct val="50000"/>
              <a:buFont typeface="Wingdings 2" panose="05020102010507070707" pitchFamily="18" charset="2"/>
              <a:buNone/>
            </a:pPr>
            <a:r>
              <a:rPr lang="zh-CN" altLang="en-US" sz="3200" dirty="0">
                <a:solidFill>
                  <a:srgbClr val="FF0000"/>
                </a:solidFill>
                <a:latin typeface="黑体" panose="02010609060101010101" pitchFamily="49" charset="-122"/>
              </a:rPr>
              <a:t>系统概念：</a:t>
            </a:r>
            <a:endParaRPr lang="zh-CN" altLang="en-US" sz="3200" dirty="0">
              <a:solidFill>
                <a:srgbClr val="FF0000"/>
              </a:solidFill>
              <a:latin typeface="黑体" panose="02010609060101010101" pitchFamily="49" charset="-122"/>
            </a:endParaRPr>
          </a:p>
        </p:txBody>
      </p:sp>
      <p:sp>
        <p:nvSpPr>
          <p:cNvPr id="123908" name="Rectangle 4"/>
          <p:cNvSpPr>
            <a:spLocks noChangeArrowheads="1"/>
          </p:cNvSpPr>
          <p:nvPr/>
        </p:nvSpPr>
        <p:spPr bwMode="auto">
          <a:xfrm>
            <a:off x="1382713" y="3978275"/>
            <a:ext cx="7253288" cy="1284288"/>
          </a:xfrm>
          <a:prstGeom prst="rect">
            <a:avLst/>
          </a:prstGeom>
          <a:noFill/>
          <a:ln>
            <a:noFill/>
          </a:ln>
        </p:spPr>
        <p:txBody>
          <a:bodyPr/>
          <a:p>
            <a:pPr marL="0" marR="0" lvl="0" indent="457200" algn="l" defTabSz="685800" rtl="0" eaLnBrk="0" fontAlgn="base" latinLnBrk="0" hangingPunct="0">
              <a:lnSpc>
                <a:spcPct val="150000"/>
              </a:lnSpc>
              <a:spcBef>
                <a:spcPts val="1200"/>
              </a:spcBef>
              <a:spcAft>
                <a:spcPct val="0"/>
              </a:spcAft>
              <a:buClr>
                <a:schemeClr val="accent1"/>
              </a:buClr>
              <a:buSzPct val="50000"/>
              <a:buFont typeface="Wingdings 2" panose="05020102010507070707" pitchFamily="18" charset="2"/>
              <a:buNone/>
              <a:defRPr/>
            </a:pPr>
            <a:r>
              <a:rPr kumimoji="0" lang="zh-CN" altLang="en-US" sz="2800" b="0" i="0" u="none" strike="noStrike" kern="1200" cap="none" spc="0" normalizeH="0" baseline="0" noProof="0" dirty="0">
                <a:ln>
                  <a:noFill/>
                </a:ln>
                <a:solidFill>
                  <a:srgbClr val="000000"/>
                </a:solidFill>
                <a:effectLst/>
                <a:uLnTx/>
                <a:uFillTx/>
                <a:latin typeface="+mn-ea"/>
                <a:ea typeface="+mn-ea"/>
                <a:cs typeface="+mn-cs"/>
              </a:rPr>
              <a:t> 能够完成一种或几种生理功能的多个器官按照一定的次序组合在一起形成系统。</a:t>
            </a:r>
            <a:endParaRPr kumimoji="0" lang="zh-CN" altLang="en-US" sz="2800" b="0" i="0" u="none" strike="noStrike" kern="1200" cap="none" spc="0" normalizeH="0" baseline="0" noProof="0" dirty="0">
              <a:ln>
                <a:noFill/>
              </a:ln>
              <a:solidFill>
                <a:srgbClr val="000000"/>
              </a:solidFill>
              <a:effectLst/>
              <a:uLnTx/>
              <a:uFillTx/>
              <a:latin typeface="+mn-ea"/>
              <a:ea typeface="+mn-ea"/>
              <a:cs typeface="+mn-cs"/>
            </a:endParaRPr>
          </a:p>
        </p:txBody>
      </p:sp>
      <p:pic>
        <p:nvPicPr>
          <p:cNvPr id="36869" name="图片 2"/>
          <p:cNvPicPr>
            <a:picLocks noChangeAspect="1"/>
          </p:cNvPicPr>
          <p:nvPr/>
        </p:nvPicPr>
        <p:blipFill>
          <a:blip r:embed="rId1"/>
          <a:stretch>
            <a:fillRect/>
          </a:stretch>
        </p:blipFill>
        <p:spPr>
          <a:xfrm>
            <a:off x="1117600" y="930275"/>
            <a:ext cx="1103313" cy="1517650"/>
          </a:xfrm>
          <a:prstGeom prst="rect">
            <a:avLst/>
          </a:prstGeom>
          <a:noFill/>
          <a:ln w="9525">
            <a:noFill/>
          </a:ln>
        </p:spPr>
      </p:pic>
      <p:sp>
        <p:nvSpPr>
          <p:cNvPr id="2" name="文本框 1"/>
          <p:cNvSpPr txBox="1"/>
          <p:nvPr/>
        </p:nvSpPr>
        <p:spPr>
          <a:xfrm>
            <a:off x="5920740" y="2912745"/>
            <a:ext cx="1560830" cy="922020"/>
          </a:xfrm>
          <a:prstGeom prst="rect">
            <a:avLst/>
          </a:prstGeom>
          <a:noFill/>
        </p:spPr>
        <p:txBody>
          <a:bodyPr wrap="none" rtlCol="0">
            <a:spAutoFit/>
          </a:bodyPr>
          <a:p>
            <a:r>
              <a:rPr lang="zh-CN" altLang="en-US" sz="5400">
                <a:solidFill>
                  <a:srgbClr val="FF0000"/>
                </a:solidFill>
                <a:effectLst>
                  <a:outerShdw blurRad="38100" dist="38100" dir="2700000" algn="tl">
                    <a:srgbClr val="000000">
                      <a:alpha val="43137"/>
                    </a:srgbClr>
                  </a:outerShdw>
                </a:effectLst>
              </a:rPr>
              <a:t>系统</a:t>
            </a:r>
            <a:endParaRPr lang="zh-CN" altLang="en-US" sz="5400">
              <a:solidFill>
                <a:srgbClr val="FF0000"/>
              </a:solidFill>
              <a:effectLst>
                <a:outerShdw blurRad="38100" dist="38100" dir="2700000" algn="tl">
                  <a:srgbClr val="000000">
                    <a:alpha val="43137"/>
                  </a:srgbClr>
                </a:outerShdw>
              </a:effectLst>
            </a:endParaRPr>
          </a:p>
        </p:txBody>
      </p:sp>
    </p:spTree>
    <p:custDataLst>
      <p:tags r:id="rId2"/>
    </p:custData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gtEl>
                                        <p:attrNameLst>
                                          <p:attrName>style.visibility</p:attrName>
                                        </p:attrNameLst>
                                      </p:cBhvr>
                                      <p:to>
                                        <p:strVal val="visible"/>
                                      </p:to>
                                    </p:set>
                                    <p:anim calcmode="lin" valueType="num">
                                      <p:cBhvr additive="base">
                                        <p:cTn id="13" dur="1000" fill="hold"/>
                                        <p:tgtEl>
                                          <p:spTgt spid="123907"/>
                                        </p:tgtEl>
                                        <p:attrNameLst>
                                          <p:attrName>ppt_x</p:attrName>
                                        </p:attrNameLst>
                                      </p:cBhvr>
                                      <p:tavLst>
                                        <p:tav tm="0">
                                          <p:val>
                                            <p:strVal val="0-#ppt_w/2"/>
                                          </p:val>
                                        </p:tav>
                                        <p:tav tm="100000">
                                          <p:val>
                                            <p:strVal val="#ppt_x"/>
                                          </p:val>
                                        </p:tav>
                                      </p:tavLst>
                                    </p:anim>
                                    <p:anim calcmode="lin" valueType="num">
                                      <p:cBhvr additive="base">
                                        <p:cTn id="14" dur="1000" fill="hold"/>
                                        <p:tgtEl>
                                          <p:spTgt spid="1239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3908"/>
                                        </p:tgtEl>
                                        <p:attrNameLst>
                                          <p:attrName>style.visibility</p:attrName>
                                        </p:attrNameLst>
                                      </p:cBhvr>
                                      <p:to>
                                        <p:strVal val="visible"/>
                                      </p:to>
                                    </p:set>
                                    <p:animEffect transition="in" filter="wipe(down)">
                                      <p:cBhvr>
                                        <p:cTn id="19"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P spid="1239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90" name="Picture 6"/>
          <p:cNvPicPr>
            <a:picLocks noChangeAspect="1"/>
          </p:cNvPicPr>
          <p:nvPr/>
        </p:nvPicPr>
        <p:blipFill>
          <a:blip r:embed="rId1"/>
          <a:stretch>
            <a:fillRect/>
          </a:stretch>
        </p:blipFill>
        <p:spPr>
          <a:xfrm>
            <a:off x="1007110" y="2040890"/>
            <a:ext cx="7129780" cy="3004185"/>
          </a:xfrm>
          <a:prstGeom prst="rect">
            <a:avLst/>
          </a:prstGeom>
          <a:noFill/>
          <a:ln w="9525">
            <a:noFill/>
          </a:ln>
        </p:spPr>
      </p:pic>
      <p:sp>
        <p:nvSpPr>
          <p:cNvPr id="2" name="Text Box 3"/>
          <p:cNvSpPr txBox="1"/>
          <p:nvPr/>
        </p:nvSpPr>
        <p:spPr>
          <a:xfrm>
            <a:off x="793115" y="5264150"/>
            <a:ext cx="7343775" cy="868363"/>
          </a:xfrm>
          <a:prstGeom prst="rect">
            <a:avLst/>
          </a:prstGeom>
          <a:noFill/>
          <a:ln w="9525">
            <a:noFill/>
          </a:ln>
        </p:spPr>
        <p:txBody>
          <a:bodyPr>
            <a:spAutoFit/>
          </a:bodyPr>
          <a:p>
            <a:pPr>
              <a:lnSpc>
                <a:spcPct val="115000"/>
              </a:lnSpc>
              <a:spcBef>
                <a:spcPct val="25000"/>
              </a:spcBef>
            </a:pPr>
            <a:r>
              <a:rPr lang="zh-CN" altLang="en-US" sz="2200" dirty="0">
                <a:solidFill>
                  <a:srgbClr val="FF3300"/>
                </a:solidFill>
                <a:latin typeface="Arial" panose="020B0604020202020204" pitchFamily="34" charset="0"/>
                <a:ea typeface="创艺简黑体" pitchFamily="2" charset="-122"/>
              </a:rPr>
              <a:t>        </a:t>
            </a:r>
            <a:r>
              <a:rPr lang="zh-CN" altLang="en-US" sz="2200" dirty="0">
                <a:solidFill>
                  <a:srgbClr val="FF3300"/>
                </a:solidFill>
                <a:latin typeface="Arial" panose="020B0604020202020204" pitchFamily="34" charset="0"/>
                <a:ea typeface="汉堡包手机字体" pitchFamily="34" charset="-122"/>
              </a:rPr>
              <a:t>八大系统协调配合，使人体内各种复杂的生命活动能够正常进行。</a:t>
            </a:r>
            <a:endParaRPr lang="zh-CN" altLang="en-US" sz="2200" dirty="0">
              <a:solidFill>
                <a:srgbClr val="FF3300"/>
              </a:solidFill>
              <a:latin typeface="Arial" panose="020B0604020202020204" pitchFamily="34" charset="0"/>
              <a:ea typeface="汉堡包手机字体" pitchFamily="34" charset="-122"/>
            </a:endParaRPr>
          </a:p>
        </p:txBody>
      </p:sp>
      <p:sp>
        <p:nvSpPr>
          <p:cNvPr id="4" name="文本框 3"/>
          <p:cNvSpPr txBox="1"/>
          <p:nvPr/>
        </p:nvSpPr>
        <p:spPr>
          <a:xfrm>
            <a:off x="1918970" y="858520"/>
            <a:ext cx="5692140" cy="829945"/>
          </a:xfrm>
          <a:prstGeom prst="rect">
            <a:avLst/>
          </a:prstGeom>
          <a:noFill/>
        </p:spPr>
        <p:txBody>
          <a:bodyPr wrap="none" rtlCol="0">
            <a:spAutoFit/>
          </a:bodyPr>
          <a:p>
            <a:r>
              <a:rPr lang="zh-CN" altLang="en-US" sz="4800">
                <a:solidFill>
                  <a:srgbClr val="FF0000"/>
                </a:solidFill>
                <a:effectLst>
                  <a:outerShdw blurRad="38100" dist="38100" dir="2700000" algn="tl">
                    <a:srgbClr val="000000">
                      <a:alpha val="43137"/>
                    </a:srgbClr>
                  </a:outerShdw>
                </a:effectLst>
              </a:rPr>
              <a:t>构成人体的八大系统</a:t>
            </a:r>
            <a:endParaRPr lang="zh-CN" altLang="en-US" sz="4800">
              <a:solidFill>
                <a:srgbClr val="FF0000"/>
              </a:solidFill>
              <a:effectLst>
                <a:outerShdw blurRad="38100" dist="38100" dir="2700000" algn="tl">
                  <a:srgbClr val="000000">
                    <a:alpha val="43137"/>
                  </a:srgb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500" fill="hold">
                                          <p:stCondLst>
                                            <p:cond delay="0"/>
                                          </p:stCondLst>
                                        </p:cTn>
                                        <p:tgtEl>
                                          <p:spTgt spid="93190"/>
                                        </p:tgtEl>
                                        <p:attrNameLst>
                                          <p:attrName>style.visibility</p:attrName>
                                        </p:attrNameLst>
                                      </p:cBhvr>
                                      <p:to>
                                        <p:strVal val="visible"/>
                                      </p:to>
                                    </p:set>
                                    <p:animEffect transition="in" filter="strips(upRight)">
                                      <p:cBhvr>
                                        <p:cTn id="7" dur="500"/>
                                        <p:tgtEl>
                                          <p:spTgt spid="931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6"/>
          <p:cNvPicPr>
            <a:picLocks noChangeAspect="1"/>
          </p:cNvPicPr>
          <p:nvPr/>
        </p:nvPicPr>
        <p:blipFill>
          <a:blip r:embed="rId1">
            <a:lum contrast="10000"/>
          </a:blip>
          <a:stretch>
            <a:fillRect/>
          </a:stretch>
        </p:blipFill>
        <p:spPr>
          <a:xfrm>
            <a:off x="1116013" y="765175"/>
            <a:ext cx="7272337" cy="4162425"/>
          </a:xfrm>
          <a:prstGeom prst="rect">
            <a:avLst/>
          </a:prstGeom>
          <a:noFill/>
          <a:ln w="9525">
            <a:noFill/>
          </a:ln>
        </p:spPr>
      </p:pic>
      <p:sp>
        <p:nvSpPr>
          <p:cNvPr id="100360" name="Text Box 8"/>
          <p:cNvSpPr txBox="1"/>
          <p:nvPr/>
        </p:nvSpPr>
        <p:spPr>
          <a:xfrm>
            <a:off x="900113" y="4797425"/>
            <a:ext cx="7416800" cy="1333500"/>
          </a:xfrm>
          <a:prstGeom prst="rect">
            <a:avLst/>
          </a:prstGeom>
          <a:noFill/>
          <a:ln w="9525">
            <a:noFill/>
          </a:ln>
        </p:spPr>
        <p:txBody>
          <a:bodyPr>
            <a:spAutoFit/>
          </a:bodyPr>
          <a:p>
            <a:pPr>
              <a:lnSpc>
                <a:spcPct val="170000"/>
              </a:lnSpc>
            </a:pPr>
            <a:r>
              <a:rPr lang="zh-CN" altLang="en-US" sz="2400" dirty="0">
                <a:latin typeface="汉堡包手机字体" pitchFamily="34" charset="-122"/>
                <a:ea typeface="汉堡包手机字体" pitchFamily="34" charset="-122"/>
              </a:rPr>
              <a:t>请你尝试表示人体的结构层次。</a:t>
            </a:r>
            <a:endParaRPr lang="zh-CN" altLang="en-US" sz="2400" dirty="0">
              <a:latin typeface="汉堡包手机字体" pitchFamily="34" charset="-122"/>
              <a:ea typeface="汉堡包手机字体" pitchFamily="34" charset="-122"/>
            </a:endParaRPr>
          </a:p>
          <a:p>
            <a:pPr>
              <a:lnSpc>
                <a:spcPct val="170000"/>
              </a:lnSpc>
            </a:pPr>
            <a:r>
              <a:rPr lang="en-US" altLang="zh-CN" sz="2400" dirty="0">
                <a:latin typeface="创艺简黑体" pitchFamily="2" charset="-122"/>
                <a:ea typeface="创艺简黑体" pitchFamily="2" charset="-122"/>
              </a:rPr>
              <a:t>   </a:t>
            </a:r>
            <a:r>
              <a:rPr lang="zh-CN" altLang="en-US" sz="2400" dirty="0">
                <a:solidFill>
                  <a:srgbClr val="FF3300"/>
                </a:solidFill>
                <a:latin typeface="黑体" panose="02010609060101010101" pitchFamily="49" charset="-122"/>
                <a:ea typeface="黑体" panose="02010609060101010101" pitchFamily="49" charset="-122"/>
              </a:rPr>
              <a:t>细胞</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组织</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器官</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系统</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a:t>
            </a:r>
            <a:r>
              <a:rPr lang="en-US" altLang="zh-CN" sz="2400" dirty="0">
                <a:solidFill>
                  <a:srgbClr val="FF3300"/>
                </a:solidFill>
                <a:latin typeface="黑体" panose="02010609060101010101" pitchFamily="49" charset="-122"/>
                <a:ea typeface="黑体" panose="02010609060101010101" pitchFamily="49" charset="-122"/>
              </a:rPr>
              <a:t> </a:t>
            </a:r>
            <a:r>
              <a:rPr lang="zh-CN" altLang="en-US" sz="2400" dirty="0">
                <a:solidFill>
                  <a:srgbClr val="FF3300"/>
                </a:solidFill>
                <a:latin typeface="黑体" panose="02010609060101010101" pitchFamily="49" charset="-122"/>
                <a:ea typeface="黑体" panose="02010609060101010101" pitchFamily="49" charset="-122"/>
              </a:rPr>
              <a:t>动物体或人体</a:t>
            </a:r>
            <a:endParaRPr lang="zh-CN" altLang="en-US" sz="2400" dirty="0">
              <a:solidFill>
                <a:srgbClr val="FF3300"/>
              </a:solidFill>
              <a:latin typeface="黑体" panose="02010609060101010101" pitchFamily="49" charset="-122"/>
              <a:ea typeface="黑体" panose="02010609060101010101" pitchFamily="49" charset="-122"/>
            </a:endParaRPr>
          </a:p>
        </p:txBody>
      </p:sp>
      <p:sp>
        <p:nvSpPr>
          <p:cNvPr id="35843" name="AutoShape 3"/>
          <p:cNvSpPr>
            <a:spLocks noChangeArrowheads="1"/>
          </p:cNvSpPr>
          <p:nvPr/>
        </p:nvSpPr>
        <p:spPr bwMode="auto">
          <a:xfrm>
            <a:off x="755650" y="692150"/>
            <a:ext cx="2447925" cy="503238"/>
          </a:xfrm>
          <a:prstGeom prst="roundRect">
            <a:avLst>
              <a:gd name="adj" fmla="val 50000"/>
            </a:avLst>
          </a:prstGeom>
          <a:solidFill>
            <a:srgbClr val="008000"/>
          </a:solidFill>
          <a:ln w="25400">
            <a:solidFill>
              <a:srgbClr val="808080"/>
            </a:solidFill>
            <a:round/>
          </a:ln>
          <a:effectLst>
            <a:outerShdw dist="35921" dir="2700000" algn="ctr" rotWithShape="0">
              <a:schemeClr val="bg2">
                <a:alpha val="50000"/>
              </a:schemeClr>
            </a:outerShdw>
          </a:effectLst>
        </p:spPr>
        <p:txBody>
          <a:bodyPr wrap="none"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FFFF00"/>
                </a:solidFill>
                <a:effectLst/>
                <a:uLnTx/>
                <a:uFillTx/>
                <a:latin typeface="交通标志专用字体" pitchFamily="2" charset="-122"/>
                <a:ea typeface="宋体" panose="02010600030101010101" pitchFamily="2" charset="-122"/>
                <a:cs typeface="+mn-cs"/>
              </a:rPr>
              <a:t>你学到了什么</a:t>
            </a:r>
            <a:endParaRPr kumimoji="0" lang="zh-CN" altLang="en-US" sz="2800" b="1" i="0" u="none" strike="noStrike" kern="1200" cap="none" spc="0" normalizeH="0" baseline="0" noProof="0">
              <a:ln>
                <a:noFill/>
              </a:ln>
              <a:solidFill>
                <a:srgbClr val="FFFF00"/>
              </a:solidFill>
              <a:effectLst/>
              <a:uLnTx/>
              <a:uFillTx/>
              <a:latin typeface="交通标志专用字体" pitchFamily="2" charset="-122"/>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ChangeArrowheads="1"/>
          </p:cNvSpPr>
          <p:nvPr/>
        </p:nvSpPr>
        <p:spPr bwMode="auto">
          <a:xfrm>
            <a:off x="582613" y="1244600"/>
            <a:ext cx="7850188" cy="5138738"/>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marL="0" marR="0" lvl="0" indent="0" algn="l" defTabSz="914400" rtl="0" eaLnBrk="1" fontAlgn="base" latinLnBrk="0" hangingPunct="1">
              <a:lnSpc>
                <a:spcPct val="115000"/>
              </a:lnSpc>
              <a:spcBef>
                <a:spcPct val="2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1.</a:t>
            </a:r>
            <a:r>
              <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组织形成过程中起主要作用的是（ </a:t>
            </a:r>
            <a:r>
              <a:rPr kumimoji="0" lang="en-US" altLang="zh-CN"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 ）</a:t>
            </a:r>
            <a:endPar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细胞伸长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B.</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细胞生长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C.</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细胞分裂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D.</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细胞分化</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5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2.</a:t>
            </a:r>
            <a:r>
              <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人的心脏属于（    ）</a:t>
            </a:r>
            <a:endPar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B.</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组织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C.</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器官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D.</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系统</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5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3.</a:t>
            </a:r>
            <a:r>
              <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组织形成的过程大致（  </a:t>
            </a:r>
            <a:r>
              <a:rPr kumimoji="0" lang="en-US" altLang="zh-CN" sz="2400" b="1" i="0" u="none" strike="noStrike" kern="1200" cap="none" spc="0" normalizeH="0" baseline="0" noProof="0" dirty="0">
                <a:ln>
                  <a:noFill/>
                </a:ln>
                <a:solidFill>
                  <a:srgbClr val="FF0000"/>
                </a:solidFill>
                <a:effectLst/>
                <a:uLnTx/>
                <a:uFillTx/>
                <a:latin typeface="长城特圆体" pitchFamily="49" charset="-122"/>
                <a:ea typeface="宋体" panose="02010600030101010101" pitchFamily="2" charset="-122"/>
                <a:cs typeface="+mn-cs"/>
              </a:rPr>
              <a:t> </a:t>
            </a:r>
            <a:r>
              <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创艺简黑体" pitchFamily="2" charset="-122"/>
                <a:ea typeface="创艺简黑体" pitchFamily="2" charset="-122"/>
                <a:cs typeface="+mn-cs"/>
              </a:rPr>
              <a:t>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细胞分裂→细胞分化→细胞生长     </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B.</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细胞生长→细胞分化→细胞分裂 </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C.</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细胞分裂→细胞生长→细胞分化     </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D.</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细胞分化→细胞分裂→细胞生长 </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5000"/>
              </a:lnSpc>
              <a:spcBef>
                <a:spcPct val="50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4.</a:t>
            </a:r>
            <a:r>
              <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下列组织中，具有营养、连接、支持和保护功能的是（ </a:t>
            </a:r>
            <a:r>
              <a:rPr kumimoji="0" lang="en-US" altLang="zh-CN"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长城特圆体" pitchFamily="49" charset="-122"/>
              <a:ea typeface="宋体" panose="02010600030101010101" pitchFamily="2" charset="-122"/>
              <a:cs typeface="+mn-cs"/>
            </a:endParaRPr>
          </a:p>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创艺简黑体" pitchFamily="2" charset="-122"/>
                <a:ea typeface="创艺简黑体" pitchFamily="2" charset="-122"/>
                <a:cs typeface="+mn-cs"/>
              </a:rPr>
              <a:t>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上皮组织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B.</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结缔组织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C.</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肌肉组织   </a:t>
            </a: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D.</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神经组织 </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3555" name="AutoShape 3"/>
          <p:cNvSpPr>
            <a:spLocks noChangeArrowheads="1"/>
          </p:cNvSpPr>
          <p:nvPr/>
        </p:nvSpPr>
        <p:spPr bwMode="auto">
          <a:xfrm>
            <a:off x="323850" y="620713"/>
            <a:ext cx="1728788" cy="503238"/>
          </a:xfrm>
          <a:prstGeom prst="roundRect">
            <a:avLst>
              <a:gd name="adj" fmla="val 50000"/>
            </a:avLst>
          </a:prstGeom>
          <a:solidFill>
            <a:srgbClr val="008000"/>
          </a:solidFill>
          <a:ln w="25400">
            <a:solidFill>
              <a:srgbClr val="808080"/>
            </a:solid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FFFF00"/>
                </a:solidFill>
                <a:effectLst/>
                <a:uLnTx/>
                <a:uFillTx/>
                <a:latin typeface="交通标志专用字体" pitchFamily="2" charset="-122"/>
                <a:ea typeface="宋体" panose="02010600030101010101" pitchFamily="2" charset="-122"/>
                <a:cs typeface="+mn-cs"/>
              </a:rPr>
              <a:t>学案检测</a:t>
            </a:r>
            <a:endParaRPr kumimoji="0" lang="zh-CN" altLang="en-US" sz="2800" b="1" i="0" u="none" strike="noStrike" kern="1200" cap="none" spc="0" normalizeH="0" baseline="0" noProof="0">
              <a:ln>
                <a:noFill/>
              </a:ln>
              <a:solidFill>
                <a:srgbClr val="FFFF00"/>
              </a:solidFill>
              <a:effectLst/>
              <a:uLnTx/>
              <a:uFillTx/>
              <a:latin typeface="交通标志专用字体" pitchFamily="2" charset="-122"/>
              <a:ea typeface="宋体" panose="02010600030101010101" pitchFamily="2" charset="-122"/>
              <a:cs typeface="+mn-cs"/>
            </a:endParaRPr>
          </a:p>
        </p:txBody>
      </p:sp>
      <p:sp>
        <p:nvSpPr>
          <p:cNvPr id="7" name="Text Box 5"/>
          <p:cNvSpPr txBox="1"/>
          <p:nvPr/>
        </p:nvSpPr>
        <p:spPr>
          <a:xfrm>
            <a:off x="5570538" y="1285875"/>
            <a:ext cx="392112" cy="584200"/>
          </a:xfrm>
          <a:prstGeom prst="rect">
            <a:avLst/>
          </a:prstGeom>
          <a:noFill/>
          <a:ln w="9525">
            <a:noFill/>
          </a:ln>
        </p:spPr>
        <p:txBody>
          <a:bodyPr wrap="none">
            <a:spAutoFit/>
          </a:bodyPr>
          <a:p>
            <a:r>
              <a:rPr lang="en-US" altLang="zh-CN" sz="3200" dirty="0">
                <a:solidFill>
                  <a:srgbClr val="FF0000"/>
                </a:solidFill>
                <a:latin typeface="黑体" panose="02010609060101010101" pitchFamily="49" charset="-122"/>
                <a:ea typeface="黑体" panose="02010609060101010101" pitchFamily="49" charset="-122"/>
              </a:rPr>
              <a:t>D</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8" name="Text Box 5"/>
          <p:cNvSpPr txBox="1"/>
          <p:nvPr/>
        </p:nvSpPr>
        <p:spPr>
          <a:xfrm>
            <a:off x="3213100" y="2143125"/>
            <a:ext cx="392113" cy="584200"/>
          </a:xfrm>
          <a:prstGeom prst="rect">
            <a:avLst/>
          </a:prstGeom>
          <a:noFill/>
          <a:ln w="9525">
            <a:noFill/>
          </a:ln>
        </p:spPr>
        <p:txBody>
          <a:bodyPr wrap="none">
            <a:spAutoFit/>
          </a:bodyPr>
          <a:p>
            <a:r>
              <a:rPr lang="en-US" altLang="zh-CN" sz="3200" dirty="0">
                <a:solidFill>
                  <a:srgbClr val="FF0000"/>
                </a:solidFill>
                <a:latin typeface="长城特圆体" pitchFamily="49" charset="-122"/>
              </a:rPr>
              <a:t>C</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9" name="Text Box 5"/>
          <p:cNvSpPr txBox="1"/>
          <p:nvPr/>
        </p:nvSpPr>
        <p:spPr>
          <a:xfrm>
            <a:off x="4141788" y="3143250"/>
            <a:ext cx="392112" cy="584200"/>
          </a:xfrm>
          <a:prstGeom prst="rect">
            <a:avLst/>
          </a:prstGeom>
          <a:noFill/>
          <a:ln w="9525">
            <a:noFill/>
          </a:ln>
        </p:spPr>
        <p:txBody>
          <a:bodyPr wrap="none">
            <a:spAutoFit/>
          </a:bodyPr>
          <a:p>
            <a:r>
              <a:rPr lang="en-US" altLang="zh-CN" sz="3200" dirty="0">
                <a:solidFill>
                  <a:srgbClr val="FF0000"/>
                </a:solidFill>
                <a:latin typeface="长城特圆体" pitchFamily="49" charset="-122"/>
              </a:rPr>
              <a:t>C</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10" name="Text Box 5"/>
          <p:cNvSpPr txBox="1"/>
          <p:nvPr/>
        </p:nvSpPr>
        <p:spPr>
          <a:xfrm>
            <a:off x="1069975" y="5500688"/>
            <a:ext cx="392113" cy="584200"/>
          </a:xfrm>
          <a:prstGeom prst="rect">
            <a:avLst/>
          </a:prstGeom>
          <a:noFill/>
          <a:ln w="9525">
            <a:noFill/>
          </a:ln>
        </p:spPr>
        <p:txBody>
          <a:bodyPr wrap="none">
            <a:spAutoFit/>
          </a:bodyPr>
          <a:p>
            <a:r>
              <a:rPr lang="en-US" altLang="zh-CN" sz="3200" dirty="0">
                <a:solidFill>
                  <a:srgbClr val="FF0000"/>
                </a:solidFill>
                <a:latin typeface="楷体" panose="02010609060101010101" pitchFamily="49" charset="-122"/>
                <a:ea typeface="楷体" panose="02010609060101010101" pitchFamily="49" charset="-122"/>
              </a:rPr>
              <a:t>B</a:t>
            </a:r>
            <a:endParaRPr lang="zh-CN" altLang="en-US" sz="3200" dirty="0">
              <a:solidFill>
                <a:srgbClr val="FF0000"/>
              </a:solidFill>
              <a:latin typeface="楷体" panose="02010609060101010101" pitchFamily="49" charset="-122"/>
              <a:ea typeface="楷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p:cNvPicPr>
            <a:picLocks noChangeAspect="1"/>
          </p:cNvPicPr>
          <p:nvPr/>
        </p:nvPicPr>
        <p:blipFill>
          <a:blip r:embed="rId1">
            <a:lum contrast="20000"/>
          </a:blip>
          <a:stretch>
            <a:fillRect/>
          </a:stretch>
        </p:blipFill>
        <p:spPr>
          <a:xfrm>
            <a:off x="2268538" y="549275"/>
            <a:ext cx="5219700" cy="989013"/>
          </a:xfrm>
          <a:prstGeom prst="rect">
            <a:avLst/>
          </a:prstGeom>
          <a:noFill/>
          <a:ln w="9525">
            <a:noFill/>
          </a:ln>
        </p:spPr>
      </p:pic>
      <p:sp>
        <p:nvSpPr>
          <p:cNvPr id="16387" name="Text Box 4"/>
          <p:cNvSpPr txBox="1"/>
          <p:nvPr/>
        </p:nvSpPr>
        <p:spPr>
          <a:xfrm>
            <a:off x="179388" y="620713"/>
            <a:ext cx="1081087" cy="709612"/>
          </a:xfrm>
          <a:prstGeom prst="rect">
            <a:avLst/>
          </a:prstGeom>
          <a:noFill/>
          <a:ln w="9525">
            <a:noFill/>
          </a:ln>
        </p:spPr>
        <p:txBody>
          <a:bodyPr>
            <a:spAutoFit/>
          </a:bodyPr>
          <a:p>
            <a:pPr>
              <a:lnSpc>
                <a:spcPct val="130000"/>
              </a:lnSpc>
            </a:pPr>
            <a:r>
              <a:rPr lang="en-US" altLang="zh-CN" sz="3600" dirty="0">
                <a:latin typeface="长城特圆体" pitchFamily="49" charset="-122"/>
              </a:rPr>
              <a:t>p62</a:t>
            </a:r>
            <a:endParaRPr lang="zh-CN" altLang="en-US" sz="3600" dirty="0">
              <a:latin typeface="长城特圆体" pitchFamily="49" charset="-122"/>
            </a:endParaRPr>
          </a:p>
        </p:txBody>
      </p:sp>
      <p:sp>
        <p:nvSpPr>
          <p:cNvPr id="24582" name="Rectangle 6"/>
          <p:cNvSpPr>
            <a:spLocks noChangeArrowheads="1"/>
          </p:cNvSpPr>
          <p:nvPr/>
        </p:nvSpPr>
        <p:spPr bwMode="auto">
          <a:xfrm>
            <a:off x="1116013" y="1868488"/>
            <a:ext cx="7848600" cy="1368425"/>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marL="0" marR="0" lvl="0" indent="0" algn="l" defTabSz="914400" rtl="0" eaLnBrk="1" fontAlgn="base" latinLnBrk="0" hangingPunct="1">
              <a:lnSpc>
                <a:spcPct val="115000"/>
              </a:lnSpc>
              <a:spcBef>
                <a:spcPct val="35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皮肤分布在人体表面，有</a:t>
            </a:r>
            <a:r>
              <a:rPr kumimoji="0" lang="zh-CN" altLang="en-US" sz="20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保护</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作用，说明皮肤中有</a:t>
            </a:r>
            <a:r>
              <a:rPr kumimoji="0" lang="zh-CN" altLang="en-US" sz="20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上皮组织</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5000"/>
              </a:lnSpc>
              <a:spcBef>
                <a:spcPct val="3500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如果皮肤被划破，我们会感到</a:t>
            </a:r>
            <a:r>
              <a:rPr kumimoji="0" lang="zh-CN" altLang="en-US" sz="20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疼</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，说明皮肤中有</a:t>
            </a:r>
            <a:r>
              <a:rPr kumimoji="0" lang="zh-CN" altLang="en-US" sz="20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神经组织</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15000"/>
              </a:lnSpc>
              <a:spcBef>
                <a:spcPct val="3500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皮肤划破处会流</a:t>
            </a:r>
            <a:r>
              <a:rPr kumimoji="0" lang="zh-CN" altLang="en-US" sz="20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血</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，说明皮肤中有</a:t>
            </a:r>
            <a:r>
              <a:rPr kumimoji="0" lang="zh-CN" altLang="en-US" sz="2000" b="1" i="0" u="none" strike="noStrike" kern="120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rPr>
              <a:t>结缔组织</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4603" name="Rectangle 27"/>
          <p:cNvSpPr>
            <a:spLocks noChangeArrowheads="1"/>
          </p:cNvSpPr>
          <p:nvPr/>
        </p:nvSpPr>
        <p:spPr bwMode="auto">
          <a:xfrm>
            <a:off x="1116013" y="1411288"/>
            <a:ext cx="5184775" cy="446088"/>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marL="0" marR="0" lvl="0" indent="0" algn="l" defTabSz="914400" rtl="0" eaLnBrk="1" fontAlgn="base" latinLnBrk="0" hangingPunct="1">
              <a:lnSpc>
                <a:spcPct val="115000"/>
              </a:lnSpc>
              <a:spcBef>
                <a:spcPct val="60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390" name="Rectangle 34"/>
          <p:cNvSpPr/>
          <p:nvPr/>
        </p:nvSpPr>
        <p:spPr>
          <a:xfrm>
            <a:off x="1116013" y="3211513"/>
            <a:ext cx="6983412" cy="446087"/>
          </a:xfrm>
          <a:prstGeom prst="rect">
            <a:avLst/>
          </a:prstGeom>
          <a:noFill/>
          <a:ln w="9525">
            <a:noFill/>
          </a:ln>
          <a:effectLst>
            <a:prstShdw prst="shdw17" dist="17961" dir="2699999">
              <a:srgbClr val="7A7A00"/>
            </a:prstShdw>
          </a:effectLst>
        </p:spPr>
        <p:txBody>
          <a:bodyPr anchor="ctr">
            <a:spAutoFit/>
          </a:bodyPr>
          <a:p>
            <a:pPr>
              <a:lnSpc>
                <a:spcPct val="115000"/>
              </a:lnSpc>
              <a:spcBef>
                <a:spcPct val="60000"/>
              </a:spcBef>
            </a:pPr>
            <a:r>
              <a:rPr lang="en-US" altLang="zh-CN" dirty="0">
                <a:latin typeface="创艺简黑体" pitchFamily="2" charset="-122"/>
                <a:ea typeface="创艺简黑体" pitchFamily="2" charset="-122"/>
              </a:rPr>
              <a:t>3.</a:t>
            </a:r>
            <a:endParaRPr lang="zh-CN" altLang="en-US" dirty="0">
              <a:latin typeface="创艺简黑体" pitchFamily="2" charset="-122"/>
              <a:ea typeface="创艺简黑体" pitchFamily="2" charset="-122"/>
            </a:endParaRPr>
          </a:p>
        </p:txBody>
      </p:sp>
      <p:sp>
        <p:nvSpPr>
          <p:cNvPr id="16391" name="Text Box 43"/>
          <p:cNvSpPr txBox="1"/>
          <p:nvPr/>
        </p:nvSpPr>
        <p:spPr>
          <a:xfrm>
            <a:off x="395288" y="3644900"/>
            <a:ext cx="6624637" cy="1768475"/>
          </a:xfrm>
          <a:prstGeom prst="rect">
            <a:avLst/>
          </a:prstGeom>
          <a:noFill/>
          <a:ln w="9525">
            <a:noFill/>
          </a:ln>
        </p:spPr>
        <p:txBody>
          <a:bodyPr>
            <a:spAutoFit/>
          </a:bodyPr>
          <a:p>
            <a:pPr>
              <a:spcBef>
                <a:spcPct val="50000"/>
              </a:spcBef>
            </a:pPr>
            <a:r>
              <a:rPr lang="zh-CN" altLang="en-US" dirty="0">
                <a:latin typeface="创艺简黑体" pitchFamily="2" charset="-122"/>
                <a:ea typeface="创艺简黑体" pitchFamily="2" charset="-122"/>
              </a:rPr>
              <a:t>      心脏            上皮组织</a:t>
            </a:r>
            <a:endParaRPr lang="zh-CN" altLang="en-US" dirty="0">
              <a:latin typeface="创艺简黑体" pitchFamily="2" charset="-122"/>
              <a:ea typeface="创艺简黑体" pitchFamily="2" charset="-122"/>
            </a:endParaRPr>
          </a:p>
          <a:p>
            <a:pPr>
              <a:spcBef>
                <a:spcPct val="50000"/>
              </a:spcBef>
            </a:pPr>
            <a:r>
              <a:rPr lang="zh-CN" altLang="en-US" dirty="0">
                <a:latin typeface="创艺简黑体" pitchFamily="2" charset="-122"/>
                <a:ea typeface="创艺简黑体" pitchFamily="2" charset="-122"/>
              </a:rPr>
              <a:t>      唾液腺          肌肉组织</a:t>
            </a:r>
            <a:endParaRPr lang="zh-CN" altLang="en-US" dirty="0">
              <a:latin typeface="创艺简黑体" pitchFamily="2" charset="-122"/>
              <a:ea typeface="创艺简黑体" pitchFamily="2" charset="-122"/>
            </a:endParaRPr>
          </a:p>
          <a:p>
            <a:pPr>
              <a:spcBef>
                <a:spcPct val="50000"/>
              </a:spcBef>
            </a:pPr>
            <a:r>
              <a:rPr lang="zh-CN" altLang="en-US" dirty="0">
                <a:latin typeface="创艺简黑体" pitchFamily="2" charset="-122"/>
                <a:ea typeface="创艺简黑体" pitchFamily="2" charset="-122"/>
              </a:rPr>
              <a:t>      股骨            神经组织</a:t>
            </a:r>
            <a:endParaRPr lang="zh-CN" altLang="en-US" dirty="0">
              <a:latin typeface="创艺简黑体" pitchFamily="2" charset="-122"/>
              <a:ea typeface="创艺简黑体" pitchFamily="2" charset="-122"/>
            </a:endParaRPr>
          </a:p>
          <a:p>
            <a:pPr>
              <a:spcBef>
                <a:spcPct val="50000"/>
              </a:spcBef>
            </a:pPr>
            <a:r>
              <a:rPr lang="zh-CN" altLang="en-US" dirty="0">
                <a:latin typeface="创艺简黑体" pitchFamily="2" charset="-122"/>
                <a:ea typeface="创艺简黑体" pitchFamily="2" charset="-122"/>
              </a:rPr>
              <a:t>      大脑            结缔组织</a:t>
            </a:r>
            <a:endParaRPr lang="zh-CN" altLang="en-US" dirty="0">
              <a:latin typeface="创艺简黑体" pitchFamily="2" charset="-122"/>
              <a:ea typeface="创艺简黑体" pitchFamily="2" charset="-122"/>
            </a:endParaRPr>
          </a:p>
        </p:txBody>
      </p:sp>
      <p:grpSp>
        <p:nvGrpSpPr>
          <p:cNvPr id="16392" name="Group 54"/>
          <p:cNvGrpSpPr/>
          <p:nvPr/>
        </p:nvGrpSpPr>
        <p:grpSpPr>
          <a:xfrm>
            <a:off x="1835150" y="3860800"/>
            <a:ext cx="1368425" cy="1439863"/>
            <a:chOff x="1261" y="2432"/>
            <a:chExt cx="1115" cy="907"/>
          </a:xfrm>
        </p:grpSpPr>
        <p:sp>
          <p:nvSpPr>
            <p:cNvPr id="16395" name="Line 44"/>
            <p:cNvSpPr/>
            <p:nvPr/>
          </p:nvSpPr>
          <p:spPr>
            <a:xfrm>
              <a:off x="1301" y="2432"/>
              <a:ext cx="1035" cy="317"/>
            </a:xfrm>
            <a:prstGeom prst="line">
              <a:avLst/>
            </a:prstGeom>
            <a:ln w="19050" cap="rnd" cmpd="sng">
              <a:solidFill>
                <a:srgbClr val="FF0000"/>
              </a:solidFill>
              <a:prstDash val="sysDot"/>
              <a:headEnd type="none" w="med" len="med"/>
              <a:tailEnd type="stealth" w="med" len="med"/>
            </a:ln>
          </p:spPr>
        </p:sp>
        <p:sp>
          <p:nvSpPr>
            <p:cNvPr id="16396" name="Line 45"/>
            <p:cNvSpPr/>
            <p:nvPr/>
          </p:nvSpPr>
          <p:spPr>
            <a:xfrm flipV="1">
              <a:off x="1420" y="2432"/>
              <a:ext cx="956" cy="317"/>
            </a:xfrm>
            <a:prstGeom prst="line">
              <a:avLst/>
            </a:prstGeom>
            <a:ln w="19050" cap="rnd" cmpd="sng">
              <a:solidFill>
                <a:srgbClr val="FF0000"/>
              </a:solidFill>
              <a:prstDash val="sysDot"/>
              <a:headEnd type="none" w="med" len="med"/>
              <a:tailEnd type="stealth" w="med" len="med"/>
            </a:ln>
          </p:spPr>
        </p:sp>
        <p:sp>
          <p:nvSpPr>
            <p:cNvPr id="16397" name="Line 46"/>
            <p:cNvSpPr/>
            <p:nvPr/>
          </p:nvSpPr>
          <p:spPr>
            <a:xfrm>
              <a:off x="1261" y="3022"/>
              <a:ext cx="1115" cy="317"/>
            </a:xfrm>
            <a:prstGeom prst="line">
              <a:avLst/>
            </a:prstGeom>
            <a:ln w="19050" cap="rnd" cmpd="sng">
              <a:solidFill>
                <a:srgbClr val="FF0000"/>
              </a:solidFill>
              <a:prstDash val="sysDot"/>
              <a:headEnd type="none" w="med" len="med"/>
              <a:tailEnd type="stealth" w="med" len="med"/>
            </a:ln>
          </p:spPr>
        </p:sp>
        <p:sp>
          <p:nvSpPr>
            <p:cNvPr id="16398" name="Line 47"/>
            <p:cNvSpPr/>
            <p:nvPr/>
          </p:nvSpPr>
          <p:spPr>
            <a:xfrm flipV="1">
              <a:off x="1261" y="3022"/>
              <a:ext cx="1075" cy="317"/>
            </a:xfrm>
            <a:prstGeom prst="line">
              <a:avLst/>
            </a:prstGeom>
            <a:ln w="19050" cap="rnd" cmpd="sng">
              <a:solidFill>
                <a:srgbClr val="FF0000"/>
              </a:solidFill>
              <a:prstDash val="sysDot"/>
              <a:headEnd type="none" w="med" len="med"/>
              <a:tailEnd type="stealth" w="med" len="med"/>
            </a:ln>
          </p:spPr>
        </p:sp>
      </p:grpSp>
      <p:sp>
        <p:nvSpPr>
          <p:cNvPr id="16394" name="Rectangle 55"/>
          <p:cNvSpPr/>
          <p:nvPr/>
        </p:nvSpPr>
        <p:spPr>
          <a:xfrm>
            <a:off x="1116013" y="5875814"/>
            <a:ext cx="7056437" cy="445135"/>
          </a:xfrm>
          <a:prstGeom prst="rect">
            <a:avLst/>
          </a:prstGeom>
          <a:noFill/>
          <a:ln w="9525">
            <a:noFill/>
          </a:ln>
          <a:effectLst>
            <a:prstShdw prst="shdw17" dist="17961" dir="2699999">
              <a:srgbClr val="7A7A00"/>
            </a:prstShdw>
          </a:effectLst>
        </p:spPr>
        <p:txBody>
          <a:bodyPr anchor="ctr">
            <a:spAutoFit/>
          </a:bodyPr>
          <a:p>
            <a:pPr>
              <a:lnSpc>
                <a:spcPct val="115000"/>
              </a:lnSpc>
              <a:spcBef>
                <a:spcPct val="60000"/>
              </a:spcBef>
            </a:pPr>
            <a:r>
              <a:rPr lang="en-US" altLang="zh-CN" dirty="0">
                <a:latin typeface="创艺简黑体" pitchFamily="2" charset="-122"/>
                <a:ea typeface="创艺简黑体" pitchFamily="2" charset="-122"/>
              </a:rPr>
              <a:t>4.</a:t>
            </a:r>
            <a:r>
              <a:rPr lang="zh-CN" altLang="en-US" dirty="0">
                <a:latin typeface="汉堡包手机字体" pitchFamily="34" charset="-122"/>
                <a:ea typeface="汉堡包手机字体" pitchFamily="34" charset="-122"/>
              </a:rPr>
              <a:t>细胞</a:t>
            </a:r>
            <a:r>
              <a:rPr lang="en-US" altLang="zh-CN" dirty="0">
                <a:latin typeface="汉堡包手机字体" pitchFamily="34" charset="-122"/>
                <a:ea typeface="汉堡包手机字体" pitchFamily="34" charset="-122"/>
              </a:rPr>
              <a:t>—</a:t>
            </a:r>
            <a:r>
              <a:rPr lang="zh-CN" altLang="en-US" dirty="0">
                <a:latin typeface="汉堡包手机字体" pitchFamily="34" charset="-122"/>
                <a:ea typeface="汉堡包手机字体" pitchFamily="34" charset="-122"/>
              </a:rPr>
              <a:t>组织</a:t>
            </a:r>
            <a:r>
              <a:rPr lang="en-US" altLang="zh-CN" dirty="0">
                <a:latin typeface="汉堡包手机字体" pitchFamily="34" charset="-122"/>
                <a:ea typeface="汉堡包手机字体" pitchFamily="34" charset="-122"/>
              </a:rPr>
              <a:t>—</a:t>
            </a:r>
            <a:r>
              <a:rPr lang="zh-CN" altLang="en-US" dirty="0">
                <a:latin typeface="汉堡包手机字体" pitchFamily="34" charset="-122"/>
                <a:ea typeface="汉堡包手机字体" pitchFamily="34" charset="-122"/>
              </a:rPr>
              <a:t>器官</a:t>
            </a:r>
            <a:r>
              <a:rPr lang="en-US" altLang="zh-CN" dirty="0">
                <a:latin typeface="汉堡包手机字体" pitchFamily="34" charset="-122"/>
                <a:ea typeface="汉堡包手机字体" pitchFamily="34" charset="-122"/>
              </a:rPr>
              <a:t>—</a:t>
            </a:r>
            <a:r>
              <a:rPr lang="zh-CN" altLang="en-US" dirty="0">
                <a:latin typeface="汉堡包手机字体" pitchFamily="34" charset="-122"/>
                <a:ea typeface="汉堡包手机字体" pitchFamily="34" charset="-122"/>
              </a:rPr>
              <a:t>系统</a:t>
            </a:r>
            <a:r>
              <a:rPr lang="en-US" altLang="zh-CN" dirty="0">
                <a:latin typeface="汉堡包手机字体" pitchFamily="34" charset="-122"/>
                <a:ea typeface="汉堡包手机字体" pitchFamily="34" charset="-122"/>
              </a:rPr>
              <a:t>—</a:t>
            </a:r>
            <a:r>
              <a:rPr lang="zh-CN" altLang="en-US" dirty="0">
                <a:latin typeface="汉堡包手机字体" pitchFamily="34" charset="-122"/>
                <a:ea typeface="汉堡包手机字体" pitchFamily="34" charset="-122"/>
              </a:rPr>
              <a:t>人体</a:t>
            </a:r>
            <a:endParaRPr lang="zh-CN" altLang="en-US" dirty="0">
              <a:latin typeface="黑体" panose="02010609060101010101" pitchFamily="49" charset="-122"/>
              <a:ea typeface="黑体" panose="02010609060101010101" pitchFamily="49" charset="-122"/>
            </a:endParaRPr>
          </a:p>
        </p:txBody>
      </p:sp>
      <p:grpSp>
        <p:nvGrpSpPr>
          <p:cNvPr id="2" name="组合 26"/>
          <p:cNvGrpSpPr/>
          <p:nvPr/>
        </p:nvGrpSpPr>
        <p:grpSpPr>
          <a:xfrm>
            <a:off x="5199380" y="3163570"/>
            <a:ext cx="3444875" cy="2828294"/>
            <a:chOff x="503707" y="1310633"/>
            <a:chExt cx="4176577" cy="3909618"/>
          </a:xfrm>
        </p:grpSpPr>
        <p:sp>
          <p:nvSpPr>
            <p:cNvPr id="3" name="Text Box 4"/>
            <p:cNvSpPr txBox="1"/>
            <p:nvPr/>
          </p:nvSpPr>
          <p:spPr>
            <a:xfrm>
              <a:off x="931820" y="1310633"/>
              <a:ext cx="1152525" cy="721531"/>
            </a:xfrm>
            <a:prstGeom prst="rect">
              <a:avLst/>
            </a:prstGeom>
            <a:noFill/>
            <a:ln w="9525">
              <a:noFill/>
            </a:ln>
          </p:spPr>
          <p:txBody>
            <a:bodyPr>
              <a:spAutoFit/>
            </a:bodyPr>
            <a:p>
              <a:pPr eaLnBrk="1" hangingPunct="1">
                <a:spcBef>
                  <a:spcPct val="50000"/>
                </a:spcBef>
              </a:pPr>
              <a:r>
                <a:rPr lang="zh-CN" altLang="en-US" sz="2800" dirty="0">
                  <a:solidFill>
                    <a:srgbClr val="FF0000"/>
                  </a:solidFill>
                  <a:latin typeface="黑体" panose="02010609060101010101" pitchFamily="49" charset="-122"/>
                </a:rPr>
                <a:t>皮肤</a:t>
              </a:r>
              <a:endParaRPr lang="zh-CN" altLang="en-US" sz="2800" dirty="0">
                <a:solidFill>
                  <a:srgbClr val="FF0000"/>
                </a:solidFill>
                <a:latin typeface="黑体" panose="02010609060101010101" pitchFamily="49" charset="-122"/>
              </a:endParaRPr>
            </a:p>
          </p:txBody>
        </p:sp>
        <p:grpSp>
          <p:nvGrpSpPr>
            <p:cNvPr id="4" name="组合 25"/>
            <p:cNvGrpSpPr/>
            <p:nvPr/>
          </p:nvGrpSpPr>
          <p:grpSpPr>
            <a:xfrm>
              <a:off x="503707" y="1377069"/>
              <a:ext cx="4176577" cy="3843182"/>
              <a:chOff x="503707" y="1377069"/>
              <a:chExt cx="4176577" cy="3843182"/>
            </a:xfrm>
          </p:grpSpPr>
          <p:pic>
            <p:nvPicPr>
              <p:cNvPr id="5" name="图片 2"/>
              <p:cNvPicPr>
                <a:picLocks noChangeAspect="1"/>
              </p:cNvPicPr>
              <p:nvPr/>
            </p:nvPicPr>
            <p:blipFill>
              <a:blip r:embed="rId2"/>
              <a:srcRect l="37390"/>
              <a:stretch>
                <a:fillRect/>
              </a:stretch>
            </p:blipFill>
            <p:spPr>
              <a:xfrm>
                <a:off x="1660358" y="1377069"/>
                <a:ext cx="3019926" cy="3434227"/>
              </a:xfrm>
              <a:prstGeom prst="rect">
                <a:avLst/>
              </a:prstGeom>
              <a:noFill/>
              <a:ln w="9525">
                <a:noFill/>
              </a:ln>
            </p:spPr>
          </p:pic>
          <p:cxnSp>
            <p:nvCxnSpPr>
              <p:cNvPr id="7" name="直接连接符 6"/>
              <p:cNvCxnSpPr/>
              <p:nvPr/>
            </p:nvCxnSpPr>
            <p:spPr>
              <a:xfrm>
                <a:off x="1900514" y="2406078"/>
                <a:ext cx="3603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00514" y="4054009"/>
                <a:ext cx="6620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00514" y="3401505"/>
                <a:ext cx="37307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15"/>
              <p:cNvSpPr txBox="1"/>
              <p:nvPr/>
            </p:nvSpPr>
            <p:spPr>
              <a:xfrm>
                <a:off x="597149" y="2146791"/>
                <a:ext cx="1403047" cy="789120"/>
              </a:xfrm>
              <a:prstGeom prst="rect">
                <a:avLst/>
              </a:prstGeom>
              <a:noFill/>
              <a:ln w="9525">
                <a:noFill/>
              </a:ln>
            </p:spPr>
            <p:txBody>
              <a:bodyPr wrap="square">
                <a:spAutoFit/>
              </a:bodyPr>
              <a:p>
                <a:pPr>
                  <a:lnSpc>
                    <a:spcPct val="130000"/>
                  </a:lnSpc>
                </a:pPr>
                <a:r>
                  <a:rPr lang="zh-CN" altLang="en-US" sz="2400" dirty="0">
                    <a:solidFill>
                      <a:srgbClr val="000000"/>
                    </a:solidFill>
                    <a:latin typeface="黑体" panose="02010609060101010101" pitchFamily="49" charset="-122"/>
                  </a:rPr>
                  <a:t>表皮层</a:t>
                </a:r>
                <a:endParaRPr lang="zh-CN" altLang="en-US" sz="2400" dirty="0">
                  <a:solidFill>
                    <a:srgbClr val="000000"/>
                  </a:solidFill>
                  <a:latin typeface="黑体" panose="02010609060101010101" pitchFamily="49" charset="-122"/>
                </a:endParaRPr>
              </a:p>
            </p:txBody>
          </p:sp>
          <p:sp>
            <p:nvSpPr>
              <p:cNvPr id="11" name="文本框 29"/>
              <p:cNvSpPr txBox="1"/>
              <p:nvPr/>
            </p:nvSpPr>
            <p:spPr>
              <a:xfrm>
                <a:off x="503707" y="3079882"/>
                <a:ext cx="1463218" cy="789120"/>
              </a:xfrm>
              <a:prstGeom prst="rect">
                <a:avLst/>
              </a:prstGeom>
              <a:noFill/>
              <a:ln w="9525">
                <a:noFill/>
              </a:ln>
            </p:spPr>
            <p:txBody>
              <a:bodyPr wrap="square">
                <a:spAutoFit/>
              </a:bodyPr>
              <a:p>
                <a:pPr>
                  <a:lnSpc>
                    <a:spcPct val="130000"/>
                  </a:lnSpc>
                </a:pPr>
                <a:r>
                  <a:rPr lang="zh-CN" altLang="en-US" sz="2400" dirty="0">
                    <a:solidFill>
                      <a:srgbClr val="000000"/>
                    </a:solidFill>
                    <a:latin typeface="黑体" panose="02010609060101010101" pitchFamily="49" charset="-122"/>
                  </a:rPr>
                  <a:t>真皮层</a:t>
                </a:r>
                <a:endParaRPr lang="zh-CN" altLang="en-US" sz="2400" dirty="0">
                  <a:solidFill>
                    <a:srgbClr val="000000"/>
                  </a:solidFill>
                  <a:latin typeface="黑体" panose="02010609060101010101" pitchFamily="49" charset="-122"/>
                </a:endParaRPr>
              </a:p>
            </p:txBody>
          </p:sp>
          <p:sp>
            <p:nvSpPr>
              <p:cNvPr id="12" name="文本框 30"/>
              <p:cNvSpPr txBox="1"/>
              <p:nvPr/>
            </p:nvSpPr>
            <p:spPr>
              <a:xfrm>
                <a:off x="597149" y="3768410"/>
                <a:ext cx="1483812" cy="1451841"/>
              </a:xfrm>
              <a:prstGeom prst="rect">
                <a:avLst/>
              </a:prstGeom>
              <a:noFill/>
              <a:ln w="9525">
                <a:noFill/>
              </a:ln>
            </p:spPr>
            <p:txBody>
              <a:bodyPr>
                <a:spAutoFit/>
              </a:bodyPr>
              <a:p>
                <a:pPr>
                  <a:lnSpc>
                    <a:spcPct val="130000"/>
                  </a:lnSpc>
                </a:pPr>
                <a:r>
                  <a:rPr lang="zh-CN" altLang="en-US" sz="2400" dirty="0">
                    <a:solidFill>
                      <a:srgbClr val="000000"/>
                    </a:solidFill>
                    <a:latin typeface="黑体" panose="02010609060101010101" pitchFamily="49" charset="-122"/>
                  </a:rPr>
                  <a:t>皮下组织</a:t>
                </a:r>
                <a:endParaRPr lang="zh-CN" altLang="en-US" sz="2400" dirty="0">
                  <a:solidFill>
                    <a:srgbClr val="000000"/>
                  </a:solidFill>
                  <a:latin typeface="黑体" panose="02010609060101010101" pitchFamily="49" charset="-122"/>
                </a:endParaRPr>
              </a:p>
            </p:txBody>
          </p:sp>
        </p:gr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03">
                                            <p:txEl>
                                              <p:pRg st="0" end="0"/>
                                            </p:txEl>
                                          </p:spTgt>
                                        </p:tgtEl>
                                        <p:attrNameLst>
                                          <p:attrName>style.visibility</p:attrName>
                                        </p:attrNameLst>
                                      </p:cBhvr>
                                      <p:to>
                                        <p:strVal val="visible"/>
                                      </p:to>
                                    </p:set>
                                    <p:anim calcmode="lin" valueType="num">
                                      <p:cBhvr additive="base">
                                        <p:cTn id="7" dur="500" fill="hold"/>
                                        <p:tgtEl>
                                          <p:spTgt spid="24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2">
                                            <p:txEl>
                                              <p:pRg st="0" end="0"/>
                                            </p:txEl>
                                          </p:spTgt>
                                        </p:tgtEl>
                                        <p:attrNameLst>
                                          <p:attrName>style.visibility</p:attrName>
                                        </p:attrNameLst>
                                      </p:cBhvr>
                                      <p:to>
                                        <p:strVal val="visible"/>
                                      </p:to>
                                    </p:set>
                                    <p:anim calcmode="lin" valueType="num">
                                      <p:cBhvr additive="base">
                                        <p:cTn id="19"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582">
                                            <p:txEl>
                                              <p:pRg st="1" end="1"/>
                                            </p:txEl>
                                          </p:spTgt>
                                        </p:tgtEl>
                                        <p:attrNameLst>
                                          <p:attrName>style.visibility</p:attrName>
                                        </p:attrNameLst>
                                      </p:cBhvr>
                                      <p:to>
                                        <p:strVal val="visible"/>
                                      </p:to>
                                    </p:set>
                                    <p:anim calcmode="lin" valueType="num">
                                      <p:cBhvr additive="base">
                                        <p:cTn id="23" dur="5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8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582">
                                            <p:txEl>
                                              <p:pRg st="2" end="2"/>
                                            </p:txEl>
                                          </p:spTgt>
                                        </p:tgtEl>
                                        <p:attrNameLst>
                                          <p:attrName>style.visibility</p:attrName>
                                        </p:attrNameLst>
                                      </p:cBhvr>
                                      <p:to>
                                        <p:strVal val="visible"/>
                                      </p:to>
                                    </p:set>
                                    <p:anim calcmode="lin" valueType="num">
                                      <p:cBhvr additive="base">
                                        <p:cTn id="27" dur="500" fill="hold"/>
                                        <p:tgtEl>
                                          <p:spTgt spid="245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390"/>
                                        </p:tgtEl>
                                        <p:attrNameLst>
                                          <p:attrName>style.visibility</p:attrName>
                                        </p:attrNameLst>
                                      </p:cBhvr>
                                      <p:to>
                                        <p:strVal val="visible"/>
                                      </p:to>
                                    </p:set>
                                    <p:anim calcmode="lin" valueType="num">
                                      <p:cBhvr additive="base">
                                        <p:cTn id="33" dur="500" fill="hold"/>
                                        <p:tgtEl>
                                          <p:spTgt spid="16390"/>
                                        </p:tgtEl>
                                        <p:attrNameLst>
                                          <p:attrName>ppt_x</p:attrName>
                                        </p:attrNameLst>
                                      </p:cBhvr>
                                      <p:tavLst>
                                        <p:tav tm="0">
                                          <p:val>
                                            <p:strVal val="#ppt_x"/>
                                          </p:val>
                                        </p:tav>
                                        <p:tav tm="100000">
                                          <p:val>
                                            <p:strVal val="#ppt_x"/>
                                          </p:val>
                                        </p:tav>
                                      </p:tavLst>
                                    </p:anim>
                                    <p:anim calcmode="lin" valueType="num">
                                      <p:cBhvr additive="base">
                                        <p:cTn id="3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391">
                                            <p:txEl>
                                              <p:pRg st="0" end="0"/>
                                            </p:txEl>
                                          </p:spTgt>
                                        </p:tgtEl>
                                        <p:attrNameLst>
                                          <p:attrName>style.visibility</p:attrName>
                                        </p:attrNameLst>
                                      </p:cBhvr>
                                      <p:to>
                                        <p:strVal val="visible"/>
                                      </p:to>
                                    </p:set>
                                    <p:anim calcmode="lin" valueType="num">
                                      <p:cBhvr additive="base">
                                        <p:cTn id="39" dur="500" fill="hold"/>
                                        <p:tgtEl>
                                          <p:spTgt spid="1639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91">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391">
                                            <p:txEl>
                                              <p:pRg st="1" end="1"/>
                                            </p:txEl>
                                          </p:spTgt>
                                        </p:tgtEl>
                                        <p:attrNameLst>
                                          <p:attrName>style.visibility</p:attrName>
                                        </p:attrNameLst>
                                      </p:cBhvr>
                                      <p:to>
                                        <p:strVal val="visible"/>
                                      </p:to>
                                    </p:set>
                                    <p:anim calcmode="lin" valueType="num">
                                      <p:cBhvr additive="base">
                                        <p:cTn id="43" dur="500" fill="hold"/>
                                        <p:tgtEl>
                                          <p:spTgt spid="1639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91">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391">
                                            <p:txEl>
                                              <p:pRg st="2" end="2"/>
                                            </p:txEl>
                                          </p:spTgt>
                                        </p:tgtEl>
                                        <p:attrNameLst>
                                          <p:attrName>style.visibility</p:attrName>
                                        </p:attrNameLst>
                                      </p:cBhvr>
                                      <p:to>
                                        <p:strVal val="visible"/>
                                      </p:to>
                                    </p:set>
                                    <p:anim calcmode="lin" valueType="num">
                                      <p:cBhvr additive="base">
                                        <p:cTn id="47" dur="500" fill="hold"/>
                                        <p:tgtEl>
                                          <p:spTgt spid="1639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91">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391">
                                            <p:txEl>
                                              <p:pRg st="3" end="3"/>
                                            </p:txEl>
                                          </p:spTgt>
                                        </p:tgtEl>
                                        <p:attrNameLst>
                                          <p:attrName>style.visibility</p:attrName>
                                        </p:attrNameLst>
                                      </p:cBhvr>
                                      <p:to>
                                        <p:strVal val="visible"/>
                                      </p:to>
                                    </p:set>
                                    <p:anim calcmode="lin" valueType="num">
                                      <p:cBhvr additive="base">
                                        <p:cTn id="51" dur="500" fill="hold"/>
                                        <p:tgtEl>
                                          <p:spTgt spid="16391">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3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392"/>
                                        </p:tgtEl>
                                        <p:attrNameLst>
                                          <p:attrName>style.visibility</p:attrName>
                                        </p:attrNameLst>
                                      </p:cBhvr>
                                      <p:to>
                                        <p:strVal val="visible"/>
                                      </p:to>
                                    </p:set>
                                    <p:anim calcmode="lin" valueType="num">
                                      <p:cBhvr additive="base">
                                        <p:cTn id="57" dur="500" fill="hold"/>
                                        <p:tgtEl>
                                          <p:spTgt spid="16392"/>
                                        </p:tgtEl>
                                        <p:attrNameLst>
                                          <p:attrName>ppt_x</p:attrName>
                                        </p:attrNameLst>
                                      </p:cBhvr>
                                      <p:tavLst>
                                        <p:tav tm="0">
                                          <p:val>
                                            <p:strVal val="#ppt_x"/>
                                          </p:val>
                                        </p:tav>
                                        <p:tav tm="100000">
                                          <p:val>
                                            <p:strVal val="#ppt_x"/>
                                          </p:val>
                                        </p:tav>
                                      </p:tavLst>
                                    </p:anim>
                                    <p:anim calcmode="lin" valueType="num">
                                      <p:cBhvr additive="base">
                                        <p:cTn id="58"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394"/>
                                        </p:tgtEl>
                                        <p:attrNameLst>
                                          <p:attrName>style.visibility</p:attrName>
                                        </p:attrNameLst>
                                      </p:cBhvr>
                                      <p:to>
                                        <p:strVal val="visible"/>
                                      </p:to>
                                    </p:set>
                                    <p:anim calcmode="lin" valueType="num">
                                      <p:cBhvr additive="base">
                                        <p:cTn id="63" dur="500" fill="hold"/>
                                        <p:tgtEl>
                                          <p:spTgt spid="16394"/>
                                        </p:tgtEl>
                                        <p:attrNameLst>
                                          <p:attrName>ppt_x</p:attrName>
                                        </p:attrNameLst>
                                      </p:cBhvr>
                                      <p:tavLst>
                                        <p:tav tm="0">
                                          <p:val>
                                            <p:strVal val="#ppt_x"/>
                                          </p:val>
                                        </p:tav>
                                        <p:tav tm="100000">
                                          <p:val>
                                            <p:strVal val="#ppt_x"/>
                                          </p:val>
                                        </p:tav>
                                      </p:tavLst>
                                    </p:anim>
                                    <p:anim calcmode="lin" valueType="num">
                                      <p:cBhvr additive="base">
                                        <p:cTn id="6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Text Box 4"/>
          <p:cNvSpPr txBox="1"/>
          <p:nvPr/>
        </p:nvSpPr>
        <p:spPr>
          <a:xfrm>
            <a:off x="0" y="144780"/>
            <a:ext cx="3240088" cy="583565"/>
          </a:xfrm>
          <a:prstGeom prst="rect">
            <a:avLst/>
          </a:prstGeom>
          <a:noFill/>
          <a:ln w="9525">
            <a:noFill/>
          </a:ln>
        </p:spPr>
        <p:txBody>
          <a:bodyPr anchor="t">
            <a:spAutoFit/>
          </a:bodyPr>
          <a:p>
            <a:pPr>
              <a:spcBef>
                <a:spcPct val="50000"/>
              </a:spcBef>
            </a:pPr>
            <a:r>
              <a:rPr lang="zh-CN" altLang="en-US" sz="3200" b="1" dirty="0">
                <a:latin typeface="Arial" panose="020B0604020202020204" pitchFamily="34" charset="0"/>
                <a:ea typeface="宋体" panose="02010600030101010101" pitchFamily="2" charset="-122"/>
              </a:rPr>
              <a:t>想一想，议一议</a:t>
            </a:r>
            <a:endParaRPr lang="zh-CN" altLang="en-US" sz="3200" b="1" dirty="0">
              <a:latin typeface="Arial" panose="020B0604020202020204" pitchFamily="34" charset="0"/>
              <a:ea typeface="宋体" panose="02010600030101010101" pitchFamily="2" charset="-122"/>
            </a:endParaRPr>
          </a:p>
        </p:txBody>
      </p:sp>
      <p:sp>
        <p:nvSpPr>
          <p:cNvPr id="4099" name="Text Box 12"/>
          <p:cNvSpPr txBox="1"/>
          <p:nvPr/>
        </p:nvSpPr>
        <p:spPr>
          <a:xfrm>
            <a:off x="-635" y="2436495"/>
            <a:ext cx="9144000" cy="1630045"/>
          </a:xfrm>
          <a:prstGeom prst="rect">
            <a:avLst/>
          </a:prstGeom>
          <a:noFill/>
          <a:ln w="9525">
            <a:noFill/>
          </a:ln>
        </p:spPr>
        <p:txBody>
          <a:bodyPr anchor="t">
            <a:spAutoFit/>
          </a:bodyPr>
          <a:p>
            <a:pPr>
              <a:spcBef>
                <a:spcPct val="50000"/>
              </a:spcBef>
            </a:pPr>
            <a:r>
              <a:rPr lang="zh-CN" altLang="en-US" sz="4000" b="1" dirty="0">
                <a:solidFill>
                  <a:schemeClr val="tx1"/>
                </a:solidFill>
                <a:latin typeface="微软雅黑" panose="020B0503020204020204" charset="-122"/>
                <a:ea typeface="微软雅黑" panose="020B0503020204020204" charset="-122"/>
              </a:rPr>
              <a:t>图中省略号代表的过程大致是什么？</a:t>
            </a:r>
            <a:endParaRPr lang="zh-CN" altLang="en-US" sz="4000" b="1" dirty="0">
              <a:solidFill>
                <a:schemeClr val="tx1"/>
              </a:solidFill>
              <a:latin typeface="微软雅黑" panose="020B0503020204020204" charset="-122"/>
              <a:ea typeface="微软雅黑" panose="020B0503020204020204" charset="-122"/>
            </a:endParaRPr>
          </a:p>
          <a:p>
            <a:pPr>
              <a:spcBef>
                <a:spcPct val="50000"/>
              </a:spcBef>
            </a:pPr>
            <a:r>
              <a:rPr lang="zh-CN" altLang="en-US" sz="40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细胞的分裂、生长和分化的过程。</a:t>
            </a:r>
            <a:endParaRPr lang="zh-CN" altLang="en-US" sz="40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100" name="Text Box 13"/>
          <p:cNvSpPr txBox="1"/>
          <p:nvPr/>
        </p:nvSpPr>
        <p:spPr>
          <a:xfrm>
            <a:off x="34925" y="4307840"/>
            <a:ext cx="8677275" cy="2122805"/>
          </a:xfrm>
          <a:prstGeom prst="rect">
            <a:avLst/>
          </a:prstGeom>
          <a:noFill/>
          <a:ln w="9525">
            <a:noFill/>
          </a:ln>
        </p:spPr>
        <p:txBody>
          <a:bodyPr wrap="square" anchor="t">
            <a:spAutoFit/>
          </a:bodyPr>
          <a:p>
            <a:pPr>
              <a:spcBef>
                <a:spcPct val="50000"/>
              </a:spcBef>
            </a:pPr>
            <a:r>
              <a:rPr lang="zh-CN"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rPr>
              <a:t>上一节我们学习了细胞的分裂和生长，这一节我们首先来看一下细胞的分化</a:t>
            </a:r>
            <a:endParaRPr lang="zh-CN"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pic>
        <p:nvPicPr>
          <p:cNvPr id="5125" name="Picture 15"/>
          <p:cNvPicPr>
            <a:picLocks noChangeAspect="1"/>
          </p:cNvPicPr>
          <p:nvPr/>
        </p:nvPicPr>
        <p:blipFill>
          <a:blip r:embed="rId1"/>
          <a:stretch>
            <a:fillRect/>
          </a:stretch>
        </p:blipFill>
        <p:spPr>
          <a:xfrm>
            <a:off x="86360" y="728345"/>
            <a:ext cx="8969375" cy="1466215"/>
          </a:xfrm>
          <a:prstGeom prst="rect">
            <a:avLst/>
          </a:prstGeom>
          <a:noFill/>
          <a:ln w="9525">
            <a:noFill/>
          </a:ln>
        </p:spPr>
      </p:pic>
    </p:spTree>
    <p:custDataLst>
      <p:tags r:id="rId2"/>
    </p:custData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linds(horizontal)">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ext Box 2"/>
          <p:cNvSpPr txBox="1"/>
          <p:nvPr/>
        </p:nvSpPr>
        <p:spPr>
          <a:xfrm>
            <a:off x="3133725" y="838200"/>
            <a:ext cx="5327650" cy="549275"/>
          </a:xfrm>
          <a:prstGeom prst="rect">
            <a:avLst/>
          </a:prstGeom>
          <a:noFill/>
          <a:ln w="9525">
            <a:noFill/>
          </a:ln>
        </p:spPr>
        <p:txBody>
          <a:bodyPr>
            <a:spAutoFit/>
          </a:bodyPr>
          <a:p>
            <a:pPr>
              <a:spcBef>
                <a:spcPct val="50000"/>
              </a:spcBef>
            </a:pPr>
            <a:r>
              <a:rPr lang="zh-CN" altLang="en-US" sz="3000" dirty="0">
                <a:solidFill>
                  <a:srgbClr val="FF0000"/>
                </a:solidFill>
                <a:latin typeface="交通标志专用字体" pitchFamily="2" charset="-122"/>
              </a:rPr>
              <a:t>细胞分化形成不同的组织</a:t>
            </a:r>
            <a:endParaRPr lang="zh-CN" altLang="en-US" sz="3000" dirty="0">
              <a:solidFill>
                <a:srgbClr val="FF0000"/>
              </a:solidFill>
              <a:latin typeface="交通标志专用字体" pitchFamily="2" charset="-122"/>
            </a:endParaRPr>
          </a:p>
        </p:txBody>
      </p:sp>
      <p:sp>
        <p:nvSpPr>
          <p:cNvPr id="29699" name="AutoShape 3"/>
          <p:cNvSpPr>
            <a:spLocks noChangeArrowheads="1"/>
          </p:cNvSpPr>
          <p:nvPr/>
        </p:nvSpPr>
        <p:spPr bwMode="auto">
          <a:xfrm>
            <a:off x="758825" y="622300"/>
            <a:ext cx="2232025" cy="503238"/>
          </a:xfrm>
          <a:prstGeom prst="roundRect">
            <a:avLst>
              <a:gd name="adj" fmla="val 50000"/>
            </a:avLst>
          </a:prstGeom>
          <a:solidFill>
            <a:srgbClr val="008000"/>
          </a:solidFill>
          <a:ln w="25400">
            <a:solidFill>
              <a:srgbClr val="808080"/>
            </a:solid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FF00"/>
                </a:solidFill>
                <a:effectLst/>
                <a:uLnTx/>
                <a:uFillTx/>
                <a:latin typeface="长城特圆体" pitchFamily="49" charset="-122"/>
                <a:ea typeface="宋体" panose="02010600030101010101" pitchFamily="2" charset="-122"/>
                <a:cs typeface="+mn-cs"/>
              </a:rPr>
              <a:t>合作学习一</a:t>
            </a:r>
            <a:endParaRPr kumimoji="0" lang="zh-CN" altLang="en-US" sz="3200" b="1" i="0" u="none" strike="noStrike" kern="1200" cap="none" spc="0" normalizeH="0" baseline="0" noProof="0">
              <a:ln>
                <a:noFill/>
              </a:ln>
              <a:solidFill>
                <a:srgbClr val="FFFF00"/>
              </a:solidFill>
              <a:effectLst/>
              <a:uLnTx/>
              <a:uFillTx/>
              <a:latin typeface="长城特圆体" pitchFamily="49" charset="-122"/>
              <a:ea typeface="宋体" panose="02010600030101010101" pitchFamily="2" charset="-122"/>
              <a:cs typeface="+mn-cs"/>
            </a:endParaRPr>
          </a:p>
        </p:txBody>
      </p:sp>
      <p:sp>
        <p:nvSpPr>
          <p:cNvPr id="22531" name="Text Box 3"/>
          <p:cNvSpPr txBox="1"/>
          <p:nvPr/>
        </p:nvSpPr>
        <p:spPr>
          <a:xfrm>
            <a:off x="684213" y="1471613"/>
            <a:ext cx="6408737" cy="650875"/>
          </a:xfrm>
          <a:prstGeom prst="rect">
            <a:avLst/>
          </a:prstGeom>
          <a:noFill/>
          <a:ln w="9525">
            <a:noFill/>
          </a:ln>
        </p:spPr>
        <p:txBody>
          <a:bodyPr>
            <a:spAutoFit/>
          </a:bodyPr>
          <a:p>
            <a:pPr>
              <a:lnSpc>
                <a:spcPct val="130000"/>
              </a:lnSpc>
              <a:spcBef>
                <a:spcPct val="45000"/>
              </a:spcBef>
            </a:pPr>
            <a:r>
              <a:rPr lang="zh-CN" altLang="en-US" sz="2800" dirty="0">
                <a:latin typeface="长城特圆体" pitchFamily="49" charset="-122"/>
              </a:rPr>
              <a:t> 1</a:t>
            </a:r>
            <a:r>
              <a:rPr lang="en-US" altLang="zh-CN" sz="2800" dirty="0">
                <a:latin typeface="长城特圆体" pitchFamily="49" charset="-122"/>
              </a:rPr>
              <a:t>.</a:t>
            </a:r>
            <a:r>
              <a:rPr lang="zh-CN" altLang="en-US" sz="2800" dirty="0">
                <a:latin typeface="长城特圆体" pitchFamily="49" charset="-122"/>
              </a:rPr>
              <a:t>理解细胞分化的概念</a:t>
            </a:r>
            <a:endParaRPr lang="zh-CN" altLang="zh-CN" sz="2400" dirty="0">
              <a:latin typeface="创艺简黑体" pitchFamily="2" charset="-122"/>
              <a:ea typeface="创艺简黑体" pitchFamily="2" charset="-122"/>
            </a:endParaRPr>
          </a:p>
        </p:txBody>
      </p:sp>
      <p:sp>
        <p:nvSpPr>
          <p:cNvPr id="30067" name="Rectangle 371"/>
          <p:cNvSpPr/>
          <p:nvPr/>
        </p:nvSpPr>
        <p:spPr>
          <a:xfrm>
            <a:off x="684213" y="1981518"/>
            <a:ext cx="8280400" cy="977265"/>
          </a:xfrm>
          <a:prstGeom prst="rect">
            <a:avLst/>
          </a:prstGeom>
          <a:noFill/>
          <a:ln w="9525">
            <a:noFill/>
          </a:ln>
        </p:spPr>
        <p:txBody>
          <a:bodyPr anchor="ctr">
            <a:spAutoFit/>
          </a:bodyPr>
          <a:p>
            <a:pPr indent="285750">
              <a:lnSpc>
                <a:spcPct val="120000"/>
              </a:lnSpc>
              <a:spcBef>
                <a:spcPct val="35000"/>
              </a:spcBef>
            </a:pPr>
            <a:r>
              <a:rPr lang="zh-CN" altLang="en-US" sz="2400" dirty="0">
                <a:latin typeface="汉堡包手机字体" pitchFamily="34" charset="-122"/>
                <a:ea typeface="汉堡包手机字体" pitchFamily="34" charset="-122"/>
              </a:rPr>
              <a:t>⑴观察人体不同种类细胞的图片，小组讨论并展示各类细胞的形态、结构和生理功能</a:t>
            </a:r>
            <a:endParaRPr lang="zh-CN" altLang="en-US" sz="2400" dirty="0">
              <a:latin typeface="汉堡包手机字体" pitchFamily="34" charset="-122"/>
              <a:ea typeface="汉堡包手机字体" pitchFamily="34" charset="-122"/>
            </a:endParaRPr>
          </a:p>
        </p:txBody>
      </p:sp>
      <p:pic>
        <p:nvPicPr>
          <p:cNvPr id="3079" name="Picture 7" descr="红细胞"/>
          <p:cNvPicPr>
            <a:picLocks noChangeAspect="1"/>
          </p:cNvPicPr>
          <p:nvPr/>
        </p:nvPicPr>
        <p:blipFill>
          <a:blip r:embed="rId1"/>
          <a:stretch>
            <a:fillRect/>
          </a:stretch>
        </p:blipFill>
        <p:spPr>
          <a:xfrm>
            <a:off x="1176020" y="3185160"/>
            <a:ext cx="1670050" cy="2160588"/>
          </a:xfrm>
          <a:prstGeom prst="rect">
            <a:avLst/>
          </a:prstGeom>
          <a:noFill/>
          <a:ln w="9525">
            <a:noFill/>
          </a:ln>
        </p:spPr>
      </p:pic>
      <p:pic>
        <p:nvPicPr>
          <p:cNvPr id="3077" name="Picture 5" descr="肌肉细胞"/>
          <p:cNvPicPr>
            <a:picLocks noChangeAspect="1"/>
          </p:cNvPicPr>
          <p:nvPr/>
        </p:nvPicPr>
        <p:blipFill>
          <a:blip r:embed="rId2"/>
          <a:stretch>
            <a:fillRect/>
          </a:stretch>
        </p:blipFill>
        <p:spPr>
          <a:xfrm>
            <a:off x="3673158" y="3347720"/>
            <a:ext cx="2303462" cy="1835150"/>
          </a:xfrm>
          <a:prstGeom prst="rect">
            <a:avLst/>
          </a:prstGeom>
          <a:noFill/>
          <a:ln w="9525">
            <a:noFill/>
          </a:ln>
        </p:spPr>
      </p:pic>
      <p:pic>
        <p:nvPicPr>
          <p:cNvPr id="3076" name="Picture 4" descr="神经细胞"/>
          <p:cNvPicPr>
            <a:picLocks noChangeAspect="1"/>
          </p:cNvPicPr>
          <p:nvPr/>
        </p:nvPicPr>
        <p:blipFill>
          <a:blip r:embed="rId3"/>
          <a:stretch>
            <a:fillRect/>
          </a:stretch>
        </p:blipFill>
        <p:spPr>
          <a:xfrm>
            <a:off x="6593523" y="3184525"/>
            <a:ext cx="2079625" cy="2160588"/>
          </a:xfrm>
          <a:prstGeom prst="rect">
            <a:avLst/>
          </a:prstGeom>
          <a:noFill/>
          <a:ln w="9525">
            <a:noFill/>
          </a:ln>
        </p:spPr>
      </p:pic>
      <p:sp>
        <p:nvSpPr>
          <p:cNvPr id="3" name="文本框 2"/>
          <p:cNvSpPr txBox="1"/>
          <p:nvPr/>
        </p:nvSpPr>
        <p:spPr>
          <a:xfrm>
            <a:off x="6699250" y="5651500"/>
            <a:ext cx="2080260" cy="645160"/>
          </a:xfrm>
          <a:prstGeom prst="rect">
            <a:avLst/>
          </a:prstGeom>
          <a:noFill/>
        </p:spPr>
        <p:txBody>
          <a:bodyPr wrap="square" rtlCol="0" anchor="t">
            <a:spAutoFit/>
          </a:bodyPr>
          <a:p>
            <a:r>
              <a:rPr lang="zh-CN" altLang="en-US" sz="3600" dirty="0">
                <a:solidFill>
                  <a:srgbClr val="003399"/>
                </a:solidFill>
                <a:latin typeface="Times New Roman" panose="02020603050405020304" pitchFamily="18" charset="0"/>
                <a:sym typeface="+mn-ea"/>
              </a:rPr>
              <a:t>神经细胞</a:t>
            </a:r>
            <a:endParaRPr lang="zh-CN" altLang="en-US" sz="3600"/>
          </a:p>
        </p:txBody>
      </p:sp>
      <p:sp>
        <p:nvSpPr>
          <p:cNvPr id="5" name="文本框 4"/>
          <p:cNvSpPr txBox="1"/>
          <p:nvPr/>
        </p:nvSpPr>
        <p:spPr>
          <a:xfrm>
            <a:off x="4223385" y="5651500"/>
            <a:ext cx="1560195" cy="645160"/>
          </a:xfrm>
          <a:prstGeom prst="rect">
            <a:avLst/>
          </a:prstGeom>
          <a:noFill/>
        </p:spPr>
        <p:txBody>
          <a:bodyPr wrap="none" rtlCol="0" anchor="t">
            <a:spAutoFit/>
          </a:bodyPr>
          <a:p>
            <a:r>
              <a:rPr lang="zh-CN" altLang="en-US" sz="3600" dirty="0">
                <a:solidFill>
                  <a:srgbClr val="003399"/>
                </a:solidFill>
                <a:latin typeface="Times New Roman" panose="02020603050405020304" pitchFamily="18" charset="0"/>
                <a:sym typeface="+mn-ea"/>
              </a:rPr>
              <a:t>肌细胞</a:t>
            </a:r>
            <a:endParaRPr lang="zh-CN" altLang="en-US" sz="3600"/>
          </a:p>
        </p:txBody>
      </p:sp>
      <p:sp>
        <p:nvSpPr>
          <p:cNvPr id="6" name="文本框 5"/>
          <p:cNvSpPr txBox="1"/>
          <p:nvPr/>
        </p:nvSpPr>
        <p:spPr>
          <a:xfrm>
            <a:off x="1230630" y="5651500"/>
            <a:ext cx="1560195" cy="645160"/>
          </a:xfrm>
          <a:prstGeom prst="rect">
            <a:avLst/>
          </a:prstGeom>
          <a:noFill/>
        </p:spPr>
        <p:txBody>
          <a:bodyPr wrap="none" rtlCol="0" anchor="t">
            <a:spAutoFit/>
          </a:bodyPr>
          <a:p>
            <a:r>
              <a:rPr lang="zh-CN" altLang="en-US" sz="3600" dirty="0">
                <a:solidFill>
                  <a:srgbClr val="003399"/>
                </a:solidFill>
                <a:latin typeface="Times New Roman" panose="02020603050405020304" pitchFamily="18" charset="0"/>
                <a:sym typeface="+mn-ea"/>
              </a:rPr>
              <a:t>红细胞</a:t>
            </a:r>
            <a:endParaRPr lang="zh-CN" altLang="en-US" sz="3600"/>
          </a:p>
        </p:txBody>
      </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6"/>
          <p:cNvPicPr>
            <a:picLocks noChangeAspect="1"/>
          </p:cNvPicPr>
          <p:nvPr/>
        </p:nvPicPr>
        <p:blipFill>
          <a:blip r:embed="rId1"/>
          <a:stretch>
            <a:fillRect/>
          </a:stretch>
        </p:blipFill>
        <p:spPr>
          <a:xfrm>
            <a:off x="4787900" y="1125538"/>
            <a:ext cx="3038475" cy="3097212"/>
          </a:xfrm>
          <a:prstGeom prst="rect">
            <a:avLst/>
          </a:prstGeom>
          <a:noFill/>
          <a:ln w="9525" cap="flat" cmpd="sng">
            <a:solidFill>
              <a:schemeClr val="hlink"/>
            </a:solidFill>
            <a:prstDash val="solid"/>
            <a:miter/>
            <a:headEnd type="none" w="med" len="med"/>
            <a:tailEnd type="none" w="med" len="med"/>
          </a:ln>
        </p:spPr>
      </p:pic>
      <p:sp>
        <p:nvSpPr>
          <p:cNvPr id="3075" name="Rectangle 5"/>
          <p:cNvSpPr/>
          <p:nvPr/>
        </p:nvSpPr>
        <p:spPr>
          <a:xfrm>
            <a:off x="827088" y="476250"/>
            <a:ext cx="7561262" cy="968375"/>
          </a:xfrm>
          <a:prstGeom prst="rect">
            <a:avLst/>
          </a:prstGeom>
          <a:noFill/>
          <a:ln w="9525">
            <a:noFill/>
          </a:ln>
        </p:spPr>
        <p:txBody>
          <a:bodyPr anchor="ctr">
            <a:spAutoFit/>
          </a:bodyPr>
          <a:p>
            <a:pPr indent="285750">
              <a:lnSpc>
                <a:spcPct val="120000"/>
              </a:lnSpc>
              <a:spcBef>
                <a:spcPct val="35000"/>
              </a:spcBef>
            </a:pPr>
            <a:r>
              <a:rPr lang="zh-CN" altLang="en-US" sz="2400" dirty="0">
                <a:latin typeface="长城特圆体" pitchFamily="49" charset="-122"/>
              </a:rPr>
              <a:t>  ⑵观察受精卵多次分裂后再分化成不同种类细胞图，感知细胞分化的过程。</a:t>
            </a:r>
            <a:endParaRPr lang="zh-CN" altLang="en-US" sz="2400" dirty="0">
              <a:latin typeface="长城特圆体" pitchFamily="49" charset="-122"/>
            </a:endParaRPr>
          </a:p>
        </p:txBody>
      </p:sp>
      <p:sp>
        <p:nvSpPr>
          <p:cNvPr id="22531" name="Text Box 3"/>
          <p:cNvSpPr txBox="1"/>
          <p:nvPr/>
        </p:nvSpPr>
        <p:spPr>
          <a:xfrm>
            <a:off x="1258888" y="1700213"/>
            <a:ext cx="3384550" cy="2486025"/>
          </a:xfrm>
          <a:prstGeom prst="rect">
            <a:avLst/>
          </a:prstGeom>
          <a:noFill/>
          <a:ln w="19050" cap="rnd" cmpd="sng">
            <a:solidFill>
              <a:schemeClr val="hlink"/>
            </a:solidFill>
            <a:prstDash val="sysDot"/>
            <a:miter/>
            <a:headEnd type="none" w="med" len="med"/>
            <a:tailEnd type="none" w="med" len="med"/>
          </a:ln>
        </p:spPr>
        <p:txBody>
          <a:bodyPr>
            <a:spAutoFit/>
          </a:bodyPr>
          <a:p>
            <a:pPr>
              <a:lnSpc>
                <a:spcPct val="120000"/>
              </a:lnSpc>
              <a:spcBef>
                <a:spcPct val="30000"/>
              </a:spcBef>
            </a:pPr>
            <a:r>
              <a:rPr lang="zh-CN" altLang="en-US" dirty="0">
                <a:solidFill>
                  <a:schemeClr val="hlink"/>
                </a:solidFill>
                <a:latin typeface="黑体" panose="02010609060101010101" pitchFamily="49" charset="-122"/>
                <a:ea typeface="黑体" panose="02010609060101010101" pitchFamily="49" charset="-122"/>
              </a:rPr>
              <a:t> ●受精卵通过细胞分裂产生新细胞。</a:t>
            </a:r>
            <a:endParaRPr lang="zh-CN" altLang="en-US" dirty="0">
              <a:solidFill>
                <a:schemeClr val="hlink"/>
              </a:solidFill>
              <a:latin typeface="黑体" panose="02010609060101010101" pitchFamily="49" charset="-122"/>
              <a:ea typeface="黑体" panose="02010609060101010101" pitchFamily="49" charset="-122"/>
            </a:endParaRPr>
          </a:p>
          <a:p>
            <a:pPr>
              <a:lnSpc>
                <a:spcPct val="120000"/>
              </a:lnSpc>
              <a:spcBef>
                <a:spcPct val="30000"/>
              </a:spcBef>
            </a:pPr>
            <a:r>
              <a:rPr lang="zh-CN" altLang="en-US" dirty="0">
                <a:solidFill>
                  <a:schemeClr val="hlink"/>
                </a:solidFill>
                <a:latin typeface="黑体" panose="02010609060101010101" pitchFamily="49" charset="-122"/>
                <a:ea typeface="黑体" panose="02010609060101010101" pitchFamily="49" charset="-122"/>
              </a:rPr>
              <a:t> ●这些细胞起初在形态、结构方面是很相似的。</a:t>
            </a:r>
            <a:endParaRPr lang="zh-CN" altLang="en-US" dirty="0">
              <a:solidFill>
                <a:schemeClr val="hlink"/>
              </a:solidFill>
              <a:latin typeface="黑体" panose="02010609060101010101" pitchFamily="49" charset="-122"/>
              <a:ea typeface="黑体" panose="02010609060101010101" pitchFamily="49" charset="-122"/>
            </a:endParaRPr>
          </a:p>
          <a:p>
            <a:pPr>
              <a:lnSpc>
                <a:spcPct val="120000"/>
              </a:lnSpc>
              <a:spcBef>
                <a:spcPct val="30000"/>
              </a:spcBef>
            </a:pPr>
            <a:r>
              <a:rPr lang="zh-CN" altLang="en-US" dirty="0">
                <a:solidFill>
                  <a:schemeClr val="hlink"/>
                </a:solidFill>
                <a:latin typeface="黑体" panose="02010609060101010101" pitchFamily="49" charset="-122"/>
                <a:ea typeface="黑体" panose="02010609060101010101" pitchFamily="49" charset="-122"/>
              </a:rPr>
              <a:t> ●后来大部分细胞的形态、结构和功能都发生了变化。</a:t>
            </a:r>
            <a:endParaRPr lang="zh-CN" altLang="en-US" dirty="0">
              <a:solidFill>
                <a:schemeClr val="hlink"/>
              </a:solidFill>
              <a:latin typeface="黑体" panose="02010609060101010101" pitchFamily="49" charset="-122"/>
              <a:ea typeface="黑体" panose="02010609060101010101" pitchFamily="49" charset="-122"/>
            </a:endParaRPr>
          </a:p>
        </p:txBody>
      </p:sp>
      <p:sp>
        <p:nvSpPr>
          <p:cNvPr id="86024" name="Rectangle 8"/>
          <p:cNvSpPr/>
          <p:nvPr/>
        </p:nvSpPr>
        <p:spPr>
          <a:xfrm>
            <a:off x="684213" y="4292600"/>
            <a:ext cx="4535487" cy="530225"/>
          </a:xfrm>
          <a:prstGeom prst="rect">
            <a:avLst/>
          </a:prstGeom>
          <a:noFill/>
          <a:ln w="9525">
            <a:noFill/>
          </a:ln>
        </p:spPr>
        <p:txBody>
          <a:bodyPr anchor="ctr">
            <a:spAutoFit/>
          </a:bodyPr>
          <a:p>
            <a:pPr indent="285750">
              <a:lnSpc>
                <a:spcPct val="120000"/>
              </a:lnSpc>
              <a:spcBef>
                <a:spcPct val="35000"/>
              </a:spcBef>
            </a:pPr>
            <a:r>
              <a:rPr lang="zh-CN" altLang="en-US" sz="2400" dirty="0">
                <a:latin typeface="长城特圆体" pitchFamily="49" charset="-122"/>
              </a:rPr>
              <a:t>   ⑶什么是细胞的分化？</a:t>
            </a:r>
            <a:endParaRPr lang="en-US" altLang="zh-CN" sz="2400" dirty="0">
              <a:latin typeface="长城特圆体" pitchFamily="49" charset="-122"/>
            </a:endParaRPr>
          </a:p>
        </p:txBody>
      </p:sp>
      <p:sp>
        <p:nvSpPr>
          <p:cNvPr id="2" name="Text Box 3"/>
          <p:cNvSpPr txBox="1"/>
          <p:nvPr/>
        </p:nvSpPr>
        <p:spPr>
          <a:xfrm>
            <a:off x="971550" y="5013325"/>
            <a:ext cx="7129463" cy="1152525"/>
          </a:xfrm>
          <a:prstGeom prst="rect">
            <a:avLst/>
          </a:prstGeom>
          <a:solidFill>
            <a:srgbClr val="3366FF"/>
          </a:solidFill>
          <a:ln w="9525">
            <a:noFill/>
          </a:ln>
        </p:spPr>
        <p:txBody>
          <a:bodyPr>
            <a:spAutoFit/>
          </a:bodyPr>
          <a:p>
            <a:pPr>
              <a:lnSpc>
                <a:spcPct val="115000"/>
              </a:lnSpc>
            </a:pPr>
            <a:r>
              <a:rPr lang="zh-CN" altLang="en-US" dirty="0">
                <a:solidFill>
                  <a:schemeClr val="bg1"/>
                </a:solidFill>
                <a:latin typeface="Arial" panose="020B0604020202020204" pitchFamily="34" charset="0"/>
                <a:ea typeface="创艺简黑体" pitchFamily="2" charset="-122"/>
              </a:rPr>
              <a:t>       </a:t>
            </a:r>
            <a:r>
              <a:rPr lang="zh-CN" altLang="en-US" dirty="0">
                <a:solidFill>
                  <a:schemeClr val="bg1"/>
                </a:solidFill>
                <a:latin typeface="汉堡包手机字体" pitchFamily="34" charset="-122"/>
                <a:ea typeface="汉堡包手机字体" pitchFamily="34" charset="-122"/>
              </a:rPr>
              <a:t>在个体发育过程中，一个或一种细胞通过分裂产生的后代，在形态 、 结构和生理功能上发生差异性的变化的过程，叫做细胞的分化。</a:t>
            </a:r>
            <a:endParaRPr lang="zh-CN" altLang="en-US" dirty="0">
              <a:solidFill>
                <a:schemeClr val="bg1"/>
              </a:solidFill>
              <a:latin typeface="汉堡包手机字体" pitchFamily="34" charset="-122"/>
              <a:ea typeface="汉堡包手机字体"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6080" y="210185"/>
            <a:ext cx="8372475" cy="1938020"/>
          </a:xfrm>
          <a:prstGeom prst="rect">
            <a:avLst/>
          </a:prstGeom>
          <a:noFill/>
        </p:spPr>
        <p:txBody>
          <a:bodyPr wrap="square" rtlCol="0">
            <a:spAutoFit/>
          </a:bodyPr>
          <a:p>
            <a:r>
              <a:rPr lang="zh-CN" altLang="en-US" sz="4000"/>
              <a:t>细胞分化完成后这些相同的细胞在一起又会形成什么呢？</a:t>
            </a:r>
            <a:endParaRPr lang="zh-CN" altLang="en-US" sz="4000"/>
          </a:p>
          <a:p>
            <a:r>
              <a:rPr lang="zh-CN" altLang="en-US" sz="4000"/>
              <a:t>（请阅读教材</a:t>
            </a:r>
            <a:r>
              <a:rPr lang="en-US" altLang="zh-CN" sz="4000"/>
              <a:t>P59</a:t>
            </a:r>
            <a:r>
              <a:rPr lang="zh-CN" altLang="en-US" sz="4000"/>
              <a:t>到</a:t>
            </a:r>
            <a:r>
              <a:rPr lang="en-US" altLang="zh-CN" sz="4000"/>
              <a:t>60</a:t>
            </a:r>
            <a:r>
              <a:rPr lang="zh-CN" altLang="en-US" sz="4000"/>
              <a:t>页）</a:t>
            </a:r>
            <a:endParaRPr lang="zh-CN" altLang="en-US" sz="4000"/>
          </a:p>
        </p:txBody>
      </p:sp>
      <p:grpSp>
        <p:nvGrpSpPr>
          <p:cNvPr id="26628" name="Group 21"/>
          <p:cNvGrpSpPr/>
          <p:nvPr/>
        </p:nvGrpSpPr>
        <p:grpSpPr>
          <a:xfrm>
            <a:off x="1314768" y="2604453"/>
            <a:ext cx="1960562" cy="2616200"/>
            <a:chOff x="860" y="579"/>
            <a:chExt cx="1235" cy="1648"/>
          </a:xfrm>
        </p:grpSpPr>
        <p:grpSp>
          <p:nvGrpSpPr>
            <p:cNvPr id="26635" name="Group 12"/>
            <p:cNvGrpSpPr/>
            <p:nvPr/>
          </p:nvGrpSpPr>
          <p:grpSpPr>
            <a:xfrm>
              <a:off x="860" y="579"/>
              <a:ext cx="1235" cy="1300"/>
              <a:chOff x="906" y="987"/>
              <a:chExt cx="1235" cy="1300"/>
            </a:xfrm>
          </p:grpSpPr>
          <p:pic>
            <p:nvPicPr>
              <p:cNvPr id="26637" name="Picture 3" descr="pic_38119"/>
              <p:cNvPicPr>
                <a:picLocks noChangeAspect="1"/>
              </p:cNvPicPr>
              <p:nvPr/>
            </p:nvPicPr>
            <p:blipFill>
              <a:blip r:embed="rId1">
                <a:clrChange>
                  <a:clrFrom>
                    <a:srgbClr val="FEFEFE"/>
                  </a:clrFrom>
                  <a:clrTo>
                    <a:srgbClr val="FEFEFE">
                      <a:alpha val="0"/>
                    </a:srgbClr>
                  </a:clrTo>
                </a:clrChange>
              </a:blip>
              <a:srcRect r="70" b="27"/>
              <a:stretch>
                <a:fillRect/>
              </a:stretch>
            </p:blipFill>
            <p:spPr>
              <a:xfrm>
                <a:off x="1565" y="1661"/>
                <a:ext cx="576" cy="618"/>
              </a:xfrm>
              <a:prstGeom prst="rect">
                <a:avLst/>
              </a:prstGeom>
              <a:noFill/>
              <a:ln w="9525">
                <a:noFill/>
              </a:ln>
            </p:spPr>
          </p:pic>
          <p:pic>
            <p:nvPicPr>
              <p:cNvPr id="26638" name="Picture 4" descr="pic_38119"/>
              <p:cNvPicPr>
                <a:picLocks noChangeAspect="1"/>
              </p:cNvPicPr>
              <p:nvPr/>
            </p:nvPicPr>
            <p:blipFill>
              <a:blip r:embed="rId1">
                <a:clrChange>
                  <a:clrFrom>
                    <a:srgbClr val="FFFFFF"/>
                  </a:clrFrom>
                  <a:clrTo>
                    <a:srgbClr val="FFFFFF">
                      <a:alpha val="0"/>
                    </a:srgbClr>
                  </a:clrTo>
                </a:clrChange>
              </a:blip>
              <a:srcRect r="70" b="27"/>
              <a:stretch>
                <a:fillRect/>
              </a:stretch>
            </p:blipFill>
            <p:spPr>
              <a:xfrm>
                <a:off x="930" y="1616"/>
                <a:ext cx="625" cy="671"/>
              </a:xfrm>
              <a:prstGeom prst="rect">
                <a:avLst/>
              </a:prstGeom>
              <a:noFill/>
              <a:ln w="9525">
                <a:noFill/>
              </a:ln>
            </p:spPr>
          </p:pic>
          <p:pic>
            <p:nvPicPr>
              <p:cNvPr id="26639" name="Picture 5" descr="pic_38119"/>
              <p:cNvPicPr>
                <a:picLocks noChangeAspect="1"/>
              </p:cNvPicPr>
              <p:nvPr/>
            </p:nvPicPr>
            <p:blipFill>
              <a:blip r:embed="rId1">
                <a:clrChange>
                  <a:clrFrom>
                    <a:srgbClr val="FFFFFF"/>
                  </a:clrFrom>
                  <a:clrTo>
                    <a:srgbClr val="FFFFFF">
                      <a:alpha val="0"/>
                    </a:srgbClr>
                  </a:clrTo>
                </a:clrChange>
              </a:blip>
              <a:srcRect r="70" b="27"/>
              <a:stretch>
                <a:fillRect/>
              </a:stretch>
            </p:blipFill>
            <p:spPr>
              <a:xfrm>
                <a:off x="1499" y="1004"/>
                <a:ext cx="624" cy="670"/>
              </a:xfrm>
              <a:prstGeom prst="rect">
                <a:avLst/>
              </a:prstGeom>
              <a:noFill/>
              <a:ln w="9525">
                <a:noFill/>
              </a:ln>
            </p:spPr>
          </p:pic>
          <p:pic>
            <p:nvPicPr>
              <p:cNvPr id="26640" name="Picture 6" descr="pic_38119"/>
              <p:cNvPicPr>
                <a:picLocks noChangeAspect="1"/>
              </p:cNvPicPr>
              <p:nvPr/>
            </p:nvPicPr>
            <p:blipFill>
              <a:blip r:embed="rId1">
                <a:clrChange>
                  <a:clrFrom>
                    <a:srgbClr val="FFFFFF"/>
                  </a:clrFrom>
                  <a:clrTo>
                    <a:srgbClr val="FFFFFF">
                      <a:alpha val="0"/>
                    </a:srgbClr>
                  </a:clrTo>
                </a:clrChange>
              </a:blip>
              <a:srcRect r="70" b="27"/>
              <a:stretch>
                <a:fillRect/>
              </a:stretch>
            </p:blipFill>
            <p:spPr>
              <a:xfrm>
                <a:off x="906" y="987"/>
                <a:ext cx="625" cy="671"/>
              </a:xfrm>
              <a:prstGeom prst="rect">
                <a:avLst/>
              </a:prstGeom>
              <a:noFill/>
              <a:ln w="9525">
                <a:noFill/>
              </a:ln>
            </p:spPr>
          </p:pic>
        </p:grpSp>
        <p:sp>
          <p:nvSpPr>
            <p:cNvPr id="7176" name="Rectangle 9"/>
            <p:cNvSpPr>
              <a:spLocks noChangeArrowheads="1"/>
            </p:cNvSpPr>
            <p:nvPr/>
          </p:nvSpPr>
          <p:spPr bwMode="auto">
            <a:xfrm>
              <a:off x="1073" y="1937"/>
              <a:ext cx="691" cy="290"/>
            </a:xfrm>
            <a:prstGeom prst="rect">
              <a:avLst/>
            </a:prstGeom>
            <a:noFill/>
            <a:ln>
              <a:noFill/>
            </a:ln>
          </p:spPr>
          <p:txBody>
            <a:bodyPr wrap="none">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rgbClr val="000000"/>
                  </a:solidFill>
                  <a:effectLst/>
                  <a:uLnTx/>
                  <a:uFillTx/>
                  <a:latin typeface="+mn-ea"/>
                  <a:ea typeface="+mn-ea"/>
                  <a:cs typeface="+mn-cs"/>
                </a:rPr>
                <a:t>肌细胞</a:t>
              </a:r>
              <a:endParaRPr kumimoji="0" lang="zh-CN" altLang="en-US" sz="2400" b="0" i="0" u="none" strike="noStrike" kern="1200" cap="none" spc="0" normalizeH="0" baseline="0" noProof="0" dirty="0" smtClean="0">
                <a:ln>
                  <a:noFill/>
                </a:ln>
                <a:solidFill>
                  <a:srgbClr val="000000"/>
                </a:solidFill>
                <a:effectLst/>
                <a:uLnTx/>
                <a:uFillTx/>
                <a:latin typeface="+mn-ea"/>
                <a:ea typeface="+mn-ea"/>
                <a:cs typeface="+mn-cs"/>
              </a:endParaRPr>
            </a:p>
          </p:txBody>
        </p:sp>
      </p:grpSp>
      <p:sp>
        <p:nvSpPr>
          <p:cNvPr id="4" name="右箭头 3"/>
          <p:cNvSpPr/>
          <p:nvPr/>
        </p:nvSpPr>
        <p:spPr>
          <a:xfrm>
            <a:off x="4027635" y="3492593"/>
            <a:ext cx="655331" cy="505326"/>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629" name="组合 2"/>
          <p:cNvGrpSpPr/>
          <p:nvPr/>
        </p:nvGrpSpPr>
        <p:grpSpPr>
          <a:xfrm>
            <a:off x="5249863" y="2504440"/>
            <a:ext cx="3376612" cy="2705100"/>
            <a:chOff x="5380133" y="1074889"/>
            <a:chExt cx="3376759" cy="2704189"/>
          </a:xfrm>
        </p:grpSpPr>
        <p:sp>
          <p:nvSpPr>
            <p:cNvPr id="7182" name="Rectangle 10"/>
            <p:cNvSpPr>
              <a:spLocks noChangeArrowheads="1"/>
            </p:cNvSpPr>
            <p:nvPr/>
          </p:nvSpPr>
          <p:spPr bwMode="auto">
            <a:xfrm>
              <a:off x="6361251" y="3317272"/>
              <a:ext cx="1414524" cy="461806"/>
            </a:xfrm>
            <a:prstGeom prst="rect">
              <a:avLst/>
            </a:prstGeom>
            <a:noFill/>
            <a:ln>
              <a:noFill/>
            </a:ln>
          </p:spPr>
          <p:txBody>
            <a:bodyPr wrap="none">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rgbClr val="000000"/>
                  </a:solidFill>
                  <a:effectLst/>
                  <a:uLnTx/>
                  <a:uFillTx/>
                  <a:latin typeface="+mn-ea"/>
                  <a:ea typeface="+mn-ea"/>
                  <a:cs typeface="+mn-cs"/>
                </a:rPr>
                <a:t>肌肉组织</a:t>
              </a:r>
              <a:endParaRPr kumimoji="0" lang="zh-CN" altLang="en-US" sz="2400" b="0" i="0" u="none" strike="noStrike" kern="1200" cap="none" spc="0" normalizeH="0" baseline="0" noProof="0" dirty="0" smtClean="0">
                <a:ln>
                  <a:noFill/>
                </a:ln>
                <a:solidFill>
                  <a:srgbClr val="000000"/>
                </a:solidFill>
                <a:effectLst/>
                <a:uLnTx/>
                <a:uFillTx/>
                <a:latin typeface="+mn-ea"/>
                <a:ea typeface="+mn-ea"/>
                <a:cs typeface="+mn-cs"/>
              </a:endParaRPr>
            </a:p>
          </p:txBody>
        </p:sp>
        <p:pic>
          <p:nvPicPr>
            <p:cNvPr id="26634" name="图片 1"/>
            <p:cNvPicPr>
              <a:picLocks noChangeAspect="1"/>
            </p:cNvPicPr>
            <p:nvPr/>
          </p:nvPicPr>
          <p:blipFill>
            <a:blip r:embed="rId2"/>
            <a:srcRect t="11821" r="12068"/>
            <a:stretch>
              <a:fillRect/>
            </a:stretch>
          </p:blipFill>
          <p:spPr>
            <a:xfrm>
              <a:off x="5380133" y="1074889"/>
              <a:ext cx="3376759" cy="2255264"/>
            </a:xfrm>
            <a:prstGeom prst="rect">
              <a:avLst/>
            </a:prstGeom>
            <a:noFill/>
            <a:ln w="9525">
              <a:noFill/>
            </a:ln>
          </p:spPr>
        </p:pic>
      </p:grpSp>
      <p:sp>
        <p:nvSpPr>
          <p:cNvPr id="113666" name="Rectangle 2"/>
          <p:cNvSpPr>
            <a:spLocks noChangeArrowheads="1"/>
          </p:cNvSpPr>
          <p:nvPr/>
        </p:nvSpPr>
        <p:spPr bwMode="auto">
          <a:xfrm>
            <a:off x="818198" y="2080578"/>
            <a:ext cx="3057525" cy="523875"/>
          </a:xfrm>
          <a:prstGeom prst="rect">
            <a:avLst/>
          </a:prstGeom>
          <a:noFill/>
          <a:ln>
            <a:noFill/>
          </a:ln>
        </p:spPr>
        <p:txBody>
          <a:bodyPr>
            <a:spAutoFit/>
          </a:bodyPr>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latin typeface="+mn-ea"/>
                <a:ea typeface="+mn-ea"/>
                <a:cs typeface="+mn-cs"/>
              </a:rPr>
              <a:t>细胞分化形成组织</a:t>
            </a:r>
            <a:endParaRPr kumimoji="0" lang="zh-CN" altLang="en-US" sz="2800" b="0" i="0" u="none" strike="noStrike" kern="1200" cap="none" spc="0" normalizeH="0" baseline="0" noProof="0" dirty="0">
              <a:ln>
                <a:noFill/>
              </a:ln>
              <a:solidFill>
                <a:srgbClr val="FF0000"/>
              </a:solidFill>
              <a:effectLst/>
              <a:uLnTx/>
              <a:uFillTx/>
              <a:latin typeface="+mn-ea"/>
              <a:ea typeface="+mn-ea"/>
              <a:cs typeface="+mn-cs"/>
            </a:endParaRPr>
          </a:p>
        </p:txBody>
      </p:sp>
      <p:sp>
        <p:nvSpPr>
          <p:cNvPr id="113675" name="Rectangle 11"/>
          <p:cNvSpPr>
            <a:spLocks noChangeArrowheads="1"/>
          </p:cNvSpPr>
          <p:nvPr/>
        </p:nvSpPr>
        <p:spPr bwMode="auto">
          <a:xfrm>
            <a:off x="877888" y="5220653"/>
            <a:ext cx="7388225" cy="1385888"/>
          </a:xfrm>
          <a:prstGeom prst="rect">
            <a:avLst/>
          </a:prstGeom>
          <a:noFill/>
          <a:ln>
            <a:noFill/>
          </a:ln>
        </p:spPr>
        <p:txBody>
          <a:bodyPr>
            <a:spAutoFit/>
          </a:bodyPr>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800" b="0" i="0" u="none" strike="noStrike" kern="1200" cap="none" spc="0" normalizeH="0" baseline="0" noProof="0" dirty="0">
                <a:ln>
                  <a:noFill/>
                </a:ln>
                <a:solidFill>
                  <a:srgbClr val="000000"/>
                </a:solidFill>
                <a:effectLst/>
                <a:uLnTx/>
                <a:uFillTx/>
                <a:latin typeface="+mn-ea"/>
                <a:ea typeface="+mn-ea"/>
                <a:cs typeface="+mn-cs"/>
              </a:rPr>
              <a:t>    </a:t>
            </a:r>
            <a:r>
              <a:rPr kumimoji="0" lang="zh-CN" altLang="en-US" sz="2800" b="0" i="0" u="none" strike="noStrike" kern="1200" cap="none" spc="0" normalizeH="0" baseline="0" noProof="0" dirty="0">
                <a:ln>
                  <a:noFill/>
                </a:ln>
                <a:solidFill>
                  <a:srgbClr val="FF0000"/>
                </a:solidFill>
                <a:effectLst/>
                <a:uLnTx/>
                <a:uFillTx/>
                <a:latin typeface="+mn-ea"/>
                <a:ea typeface="+mn-ea"/>
                <a:cs typeface="+mn-cs"/>
              </a:rPr>
              <a:t>组织概念</a:t>
            </a:r>
            <a:r>
              <a:rPr kumimoji="0" lang="en-US" altLang="zh-CN" sz="2800" b="0" i="0" u="none" strike="noStrike" kern="1200" cap="none" spc="0" normalizeH="0" baseline="0" noProof="0" dirty="0">
                <a:ln>
                  <a:noFill/>
                </a:ln>
                <a:solidFill>
                  <a:srgbClr val="FF0000"/>
                </a:solidFill>
                <a:effectLst/>
                <a:uLnTx/>
                <a:uFillTx/>
                <a:latin typeface="+mn-ea"/>
                <a:ea typeface="+mn-ea"/>
                <a:cs typeface="+mn-cs"/>
              </a:rPr>
              <a:t>: </a:t>
            </a:r>
            <a:r>
              <a:rPr kumimoji="0" lang="zh-CN" altLang="en-US" sz="2800" b="0" i="0" u="none" strike="noStrike" kern="1200" cap="none" spc="0" normalizeH="0" baseline="0" noProof="0" dirty="0">
                <a:ln>
                  <a:noFill/>
                </a:ln>
                <a:solidFill>
                  <a:srgbClr val="000000"/>
                </a:solidFill>
                <a:effectLst/>
                <a:uLnTx/>
                <a:uFillTx/>
                <a:latin typeface="+mn-ea"/>
                <a:ea typeface="+mn-ea"/>
                <a:cs typeface="+mn-cs"/>
              </a:rPr>
              <a:t>由形态相似，</a:t>
            </a:r>
            <a:r>
              <a:rPr kumimoji="0" lang="zh-CN" altLang="en-US" sz="2800" b="0" i="0" u="none" strike="noStrike" kern="1200" cap="none" spc="0" normalizeH="0" baseline="0" noProof="0" dirty="0">
                <a:ln>
                  <a:noFill/>
                </a:ln>
                <a:solidFill>
                  <a:srgbClr val="FF0000"/>
                </a:solidFill>
                <a:effectLst/>
                <a:uLnTx/>
                <a:uFillTx/>
                <a:latin typeface="+mn-ea"/>
                <a:ea typeface="+mn-ea"/>
                <a:cs typeface="+mn-cs"/>
              </a:rPr>
              <a:t>结构、功能相同的细胞</a:t>
            </a:r>
            <a:r>
              <a:rPr kumimoji="0" lang="zh-CN" altLang="en-US" sz="2800" b="0" i="0" u="none" strike="noStrike" kern="1200" cap="none" spc="0" normalizeH="0" baseline="0" noProof="0" dirty="0">
                <a:ln>
                  <a:noFill/>
                </a:ln>
                <a:solidFill>
                  <a:srgbClr val="000000"/>
                </a:solidFill>
                <a:effectLst/>
                <a:uLnTx/>
                <a:uFillTx/>
                <a:latin typeface="+mn-ea"/>
                <a:ea typeface="+mn-ea"/>
                <a:cs typeface="+mn-cs"/>
              </a:rPr>
              <a:t>联合在一起形成的细胞群叫做组织。</a:t>
            </a:r>
            <a:endParaRPr kumimoji="0" lang="zh-CN" altLang="en-US" sz="2800" b="0" i="0" u="none" strike="noStrike" kern="1200" cap="none" spc="0" normalizeH="0" baseline="0" noProof="0" dirty="0">
              <a:ln>
                <a:noFill/>
              </a:ln>
              <a:solidFill>
                <a:srgbClr val="000000"/>
              </a:solidFill>
              <a:effectLst/>
              <a:uLnTx/>
              <a:uFillTx/>
              <a:latin typeface="+mn-ea"/>
              <a:ea typeface="+mn-ea"/>
              <a:cs typeface="+mn-cs"/>
            </a:endParaRPr>
          </a:p>
        </p:txBody>
      </p:sp>
      <p:pic>
        <p:nvPicPr>
          <p:cNvPr id="3" name="图片 2"/>
          <p:cNvPicPr>
            <a:picLocks noChangeAspect="1"/>
          </p:cNvPicPr>
          <p:nvPr/>
        </p:nvPicPr>
        <p:blipFill>
          <a:blip r:embed="rId3"/>
          <a:srcRect r="210" b="4601"/>
          <a:stretch>
            <a:fillRect/>
          </a:stretch>
        </p:blipFill>
        <p:spPr>
          <a:xfrm>
            <a:off x="5124450" y="2504440"/>
            <a:ext cx="3627755" cy="2704465"/>
          </a:xfrm>
          <a:prstGeom prst="rect">
            <a:avLst/>
          </a:prstGeom>
        </p:spPr>
      </p:pic>
    </p:spTree>
    <p:custDataLst>
      <p:tags r:id="rId4"/>
    </p:custDataLst>
  </p:cSld>
  <p:clrMapOvr>
    <a:masterClrMapping/>
  </p:clrMapOvr>
  <p:transition>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 calcmode="lin" valueType="num">
                                      <p:cBhvr additive="base">
                                        <p:cTn id="7" dur="500" fill="hold"/>
                                        <p:tgtEl>
                                          <p:spTgt spid="1136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3675"/>
                                        </p:tgtEl>
                                        <p:attrNameLst>
                                          <p:attrName>style.visibility</p:attrName>
                                        </p:attrNameLst>
                                      </p:cBhvr>
                                      <p:to>
                                        <p:strVal val="visible"/>
                                      </p:to>
                                    </p:set>
                                    <p:animEffect transition="in" filter="wipe(down)">
                                      <p:cBhvr>
                                        <p:cTn id="18" dur="580">
                                          <p:stCondLst>
                                            <p:cond delay="0"/>
                                          </p:stCondLst>
                                        </p:cTn>
                                        <p:tgtEl>
                                          <p:spTgt spid="113675"/>
                                        </p:tgtEl>
                                      </p:cBhvr>
                                    </p:animEffect>
                                    <p:anim calcmode="lin" valueType="num">
                                      <p:cBhvr>
                                        <p:cTn id="19" dur="1822" tmFilter="0,0; 0.14,0.36; 0.43,0.73; 0.71,0.91; 1.0,1.0">
                                          <p:stCondLst>
                                            <p:cond delay="0"/>
                                          </p:stCondLst>
                                        </p:cTn>
                                        <p:tgtEl>
                                          <p:spTgt spid="11367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3675"/>
                                        </p:tgtEl>
                                        <p:attrNameLst>
                                          <p:attrName>ppt_y</p:attrName>
                                        </p:attrNameLst>
                                      </p:cBhvr>
                                      <p:tavLst>
                                        <p:tav tm="0" fmla="#ppt_y-sin(pi*$)/3">
                                          <p:val>
                                            <p:fltVal val="0.500000"/>
                                          </p:val>
                                        </p:tav>
                                        <p:tav tm="100000">
                                          <p:val>
                                            <p:fltVal val="1.000000"/>
                                          </p:val>
                                        </p:tav>
                                      </p:tavLst>
                                    </p:anim>
                                    <p:anim calcmode="lin" valueType="num">
                                      <p:cBhvr>
                                        <p:cTn id="21" dur="664" tmFilter="0, 0; 0.125,0.2665; 0.25,0.4; 0.375,0.465; 0.5,0.5;  0.625,0.535; 0.75,0.6; 0.875,0.7335; 1,1">
                                          <p:stCondLst>
                                            <p:cond delay="664"/>
                                          </p:stCondLst>
                                        </p:cTn>
                                        <p:tgtEl>
                                          <p:spTgt spid="113675"/>
                                        </p:tgtEl>
                                        <p:attrNameLst>
                                          <p:attrName>ppt_y</p:attrName>
                                        </p:attrNameLst>
                                      </p:cBhvr>
                                      <p:tavLst>
                                        <p:tav tm="0" fmla="#ppt_y-sin(pi*$)/9">
                                          <p:val>
                                            <p:fltVal val="0.000000"/>
                                          </p:val>
                                        </p:tav>
                                        <p:tav tm="100000">
                                          <p:val>
                                            <p:fltVal val="1.000000"/>
                                          </p:val>
                                        </p:tav>
                                      </p:tavLst>
                                    </p:anim>
                                    <p:anim calcmode="lin" valueType="num">
                                      <p:cBhvr>
                                        <p:cTn id="22" dur="332" tmFilter="0, 0; 0.125,0.2665; 0.25,0.4; 0.375,0.465; 0.5,0.5;  0.625,0.535; 0.75,0.6; 0.875,0.7335; 1,1">
                                          <p:stCondLst>
                                            <p:cond delay="1324"/>
                                          </p:stCondLst>
                                        </p:cTn>
                                        <p:tgtEl>
                                          <p:spTgt spid="113675"/>
                                        </p:tgtEl>
                                        <p:attrNameLst>
                                          <p:attrName>ppt_y</p:attrName>
                                        </p:attrNameLst>
                                      </p:cBhvr>
                                      <p:tavLst>
                                        <p:tav tm="0" fmla="#ppt_y-sin(pi*$)/27">
                                          <p:val>
                                            <p:fltVal val="0.000000"/>
                                          </p:val>
                                        </p:tav>
                                        <p:tav tm="100000">
                                          <p:val>
                                            <p:fltVal val="1.000000"/>
                                          </p:val>
                                        </p:tav>
                                      </p:tavLst>
                                    </p:anim>
                                    <p:anim calcmode="lin" valueType="num">
                                      <p:cBhvr>
                                        <p:cTn id="23" dur="164" tmFilter="0, 0; 0.125,0.2665; 0.25,0.4; 0.375,0.465; 0.5,0.5;  0.625,0.535; 0.75,0.6; 0.875,0.7335; 1,1">
                                          <p:stCondLst>
                                            <p:cond delay="1656"/>
                                          </p:stCondLst>
                                        </p:cTn>
                                        <p:tgtEl>
                                          <p:spTgt spid="113675"/>
                                        </p:tgtEl>
                                        <p:attrNameLst>
                                          <p:attrName>ppt_y</p:attrName>
                                        </p:attrNameLst>
                                      </p:cBhvr>
                                      <p:tavLst>
                                        <p:tav tm="0" fmla="#ppt_y-sin(pi*$)/81">
                                          <p:val>
                                            <p:fltVal val="0.000000"/>
                                          </p:val>
                                        </p:tav>
                                        <p:tav tm="100000">
                                          <p:val>
                                            <p:fltVal val="1.000000"/>
                                          </p:val>
                                        </p:tav>
                                      </p:tavLst>
                                    </p:anim>
                                    <p:animScale>
                                      <p:cBhvr>
                                        <p:cTn id="24" dur="26">
                                          <p:stCondLst>
                                            <p:cond delay="650"/>
                                          </p:stCondLst>
                                        </p:cTn>
                                        <p:tgtEl>
                                          <p:spTgt spid="113675"/>
                                        </p:tgtEl>
                                      </p:cBhvr>
                                      <p:to x="100000" y="60000"/>
                                    </p:animScale>
                                    <p:animScale>
                                      <p:cBhvr>
                                        <p:cTn id="25" dur="166" decel="50000">
                                          <p:stCondLst>
                                            <p:cond delay="676"/>
                                          </p:stCondLst>
                                        </p:cTn>
                                        <p:tgtEl>
                                          <p:spTgt spid="113675"/>
                                        </p:tgtEl>
                                      </p:cBhvr>
                                      <p:to x="100000" y="100000"/>
                                    </p:animScale>
                                    <p:animScale>
                                      <p:cBhvr>
                                        <p:cTn id="26" dur="26">
                                          <p:stCondLst>
                                            <p:cond delay="1312"/>
                                          </p:stCondLst>
                                        </p:cTn>
                                        <p:tgtEl>
                                          <p:spTgt spid="113675"/>
                                        </p:tgtEl>
                                      </p:cBhvr>
                                      <p:to x="100000" y="80000"/>
                                    </p:animScale>
                                    <p:animScale>
                                      <p:cBhvr>
                                        <p:cTn id="27" dur="166" decel="50000">
                                          <p:stCondLst>
                                            <p:cond delay="1338"/>
                                          </p:stCondLst>
                                        </p:cTn>
                                        <p:tgtEl>
                                          <p:spTgt spid="113675"/>
                                        </p:tgtEl>
                                      </p:cBhvr>
                                      <p:to x="100000" y="100000"/>
                                    </p:animScale>
                                    <p:animScale>
                                      <p:cBhvr>
                                        <p:cTn id="28" dur="26">
                                          <p:stCondLst>
                                            <p:cond delay="1642"/>
                                          </p:stCondLst>
                                        </p:cTn>
                                        <p:tgtEl>
                                          <p:spTgt spid="113675"/>
                                        </p:tgtEl>
                                      </p:cBhvr>
                                      <p:to x="100000" y="90000"/>
                                    </p:animScale>
                                    <p:animScale>
                                      <p:cBhvr>
                                        <p:cTn id="29" dur="166" decel="50000">
                                          <p:stCondLst>
                                            <p:cond delay="1668"/>
                                          </p:stCondLst>
                                        </p:cTn>
                                        <p:tgtEl>
                                          <p:spTgt spid="113675"/>
                                        </p:tgtEl>
                                      </p:cBhvr>
                                      <p:to x="100000" y="100000"/>
                                    </p:animScale>
                                    <p:animScale>
                                      <p:cBhvr>
                                        <p:cTn id="30" dur="26">
                                          <p:stCondLst>
                                            <p:cond delay="1808"/>
                                          </p:stCondLst>
                                        </p:cTn>
                                        <p:tgtEl>
                                          <p:spTgt spid="113675"/>
                                        </p:tgtEl>
                                      </p:cBhvr>
                                      <p:to x="100000" y="95000"/>
                                    </p:animScale>
                                    <p:animScale>
                                      <p:cBhvr>
                                        <p:cTn id="31" dur="166" decel="50000">
                                          <p:stCondLst>
                                            <p:cond delay="1834"/>
                                          </p:stCondLst>
                                        </p:cTn>
                                        <p:tgtEl>
                                          <p:spTgt spid="1136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5"/>
          <p:cNvSpPr/>
          <p:nvPr/>
        </p:nvSpPr>
        <p:spPr>
          <a:xfrm>
            <a:off x="755650" y="404813"/>
            <a:ext cx="7343775" cy="1032510"/>
          </a:xfrm>
          <a:prstGeom prst="rect">
            <a:avLst/>
          </a:prstGeom>
          <a:noFill/>
          <a:ln w="9525">
            <a:noFill/>
          </a:ln>
        </p:spPr>
        <p:txBody>
          <a:bodyPr>
            <a:spAutoFit/>
          </a:bodyPr>
          <a:p>
            <a:pPr>
              <a:lnSpc>
                <a:spcPct val="120000"/>
              </a:lnSpc>
              <a:spcBef>
                <a:spcPct val="30000"/>
              </a:spcBef>
            </a:pPr>
            <a:r>
              <a:rPr lang="zh-CN" altLang="en-US" sz="2400" dirty="0">
                <a:latin typeface="长城特圆体" pitchFamily="49" charset="-122"/>
              </a:rPr>
              <a:t>⑷</a:t>
            </a:r>
            <a:r>
              <a:rPr lang="en-US" altLang="zh-CN" sz="2400" dirty="0">
                <a:latin typeface="长城特圆体" pitchFamily="49" charset="-122"/>
              </a:rPr>
              <a:t>P60</a:t>
            </a:r>
            <a:r>
              <a:rPr lang="zh-CN" altLang="en-US" sz="2400" dirty="0">
                <a:latin typeface="长城特圆体" pitchFamily="49" charset="-122"/>
              </a:rPr>
              <a:t>页细胞分裂分化形成组织的插图</a:t>
            </a:r>
            <a:endParaRPr lang="zh-CN" altLang="en-US" sz="2400" dirty="0">
              <a:latin typeface="长城特圆体" pitchFamily="49" charset="-122"/>
            </a:endParaRPr>
          </a:p>
          <a:p>
            <a:pPr>
              <a:lnSpc>
                <a:spcPct val="120000"/>
              </a:lnSpc>
              <a:spcBef>
                <a:spcPct val="15000"/>
              </a:spcBef>
            </a:pPr>
            <a:r>
              <a:rPr lang="zh-CN" altLang="en-US" sz="2400" dirty="0">
                <a:solidFill>
                  <a:srgbClr val="FF3300"/>
                </a:solidFill>
                <a:latin typeface="Arial" panose="020B0604020202020204" pitchFamily="34" charset="0"/>
                <a:ea typeface="创艺简黑体" pitchFamily="2" charset="-122"/>
              </a:rPr>
              <a:t>    </a:t>
            </a:r>
            <a:r>
              <a:rPr lang="zh-CN" altLang="en-US" sz="2400" dirty="0">
                <a:solidFill>
                  <a:srgbClr val="FF3300"/>
                </a:solidFill>
                <a:latin typeface="Arial" panose="020B0604020202020204" pitchFamily="34" charset="0"/>
                <a:ea typeface="汉堡包手机字体" pitchFamily="34" charset="-122"/>
              </a:rPr>
              <a:t>思考：</a:t>
            </a:r>
            <a:r>
              <a:rPr lang="zh-CN" altLang="en-US" sz="2400" dirty="0">
                <a:latin typeface="Arial" panose="020B0604020202020204" pitchFamily="34" charset="0"/>
                <a:ea typeface="黑体" panose="02010609060101010101" pitchFamily="49" charset="-122"/>
              </a:rPr>
              <a:t>受精卵先分裂再分化形成的各种不同的组织</a:t>
            </a:r>
            <a:endParaRPr lang="zh-CN" altLang="en-US" sz="2400" dirty="0">
              <a:latin typeface="Arial" panose="020B0604020202020204" pitchFamily="34" charset="0"/>
              <a:ea typeface="黑体" panose="02010609060101010101" pitchFamily="49" charset="-122"/>
            </a:endParaRPr>
          </a:p>
        </p:txBody>
      </p:sp>
      <p:pic>
        <p:nvPicPr>
          <p:cNvPr id="6147" name="Picture 7"/>
          <p:cNvPicPr>
            <a:picLocks noChangeAspect="1"/>
          </p:cNvPicPr>
          <p:nvPr/>
        </p:nvPicPr>
        <p:blipFill>
          <a:blip r:embed="rId1"/>
          <a:stretch>
            <a:fillRect/>
          </a:stretch>
        </p:blipFill>
        <p:spPr>
          <a:xfrm>
            <a:off x="1476375" y="1482725"/>
            <a:ext cx="4248150" cy="1138238"/>
          </a:xfrm>
          <a:prstGeom prst="rect">
            <a:avLst/>
          </a:prstGeom>
          <a:noFill/>
          <a:ln w="9525">
            <a:noFill/>
          </a:ln>
        </p:spPr>
      </p:pic>
      <p:grpSp>
        <p:nvGrpSpPr>
          <p:cNvPr id="2" name="Group 37"/>
          <p:cNvGrpSpPr/>
          <p:nvPr/>
        </p:nvGrpSpPr>
        <p:grpSpPr>
          <a:xfrm>
            <a:off x="1692275" y="2635250"/>
            <a:ext cx="3384550" cy="1081088"/>
            <a:chOff x="975" y="1933"/>
            <a:chExt cx="2132" cy="681"/>
          </a:xfrm>
        </p:grpSpPr>
        <p:sp>
          <p:nvSpPr>
            <p:cNvPr id="6172" name="AutoShape 13"/>
            <p:cNvSpPr/>
            <p:nvPr/>
          </p:nvSpPr>
          <p:spPr>
            <a:xfrm rot="5400000" flipH="1">
              <a:off x="1905" y="1003"/>
              <a:ext cx="272" cy="2132"/>
            </a:xfrm>
            <a:prstGeom prst="leftBrace">
              <a:avLst>
                <a:gd name="adj1" fmla="val 65246"/>
                <a:gd name="adj2" fmla="val 50000"/>
              </a:avLst>
            </a:prstGeom>
            <a:noFill/>
            <a:ln w="25400" cap="flat" cmpd="sng">
              <a:solidFill>
                <a:schemeClr val="hlink"/>
              </a:solidFill>
              <a:prstDash val="solid"/>
              <a:headEnd type="none" w="med" len="med"/>
              <a:tailEnd type="none" w="med" len="med"/>
            </a:ln>
          </p:spPr>
          <p:txBody>
            <a:bodyPr/>
            <a:p>
              <a:endParaRPr lang="zh-CN" altLang="en-US" dirty="0">
                <a:latin typeface="Arial" panose="020B0604020202020204" pitchFamily="34" charset="0"/>
              </a:endParaRPr>
            </a:p>
          </p:txBody>
        </p:sp>
        <p:grpSp>
          <p:nvGrpSpPr>
            <p:cNvPr id="6173" name="Group 18"/>
            <p:cNvGrpSpPr/>
            <p:nvPr/>
          </p:nvGrpSpPr>
          <p:grpSpPr>
            <a:xfrm>
              <a:off x="1837" y="2251"/>
              <a:ext cx="490" cy="363"/>
              <a:chOff x="3061" y="2115"/>
              <a:chExt cx="490" cy="363"/>
            </a:xfrm>
          </p:grpSpPr>
          <p:sp>
            <p:nvSpPr>
              <p:cNvPr id="6174" name="AutoShape 19"/>
              <p:cNvSpPr/>
              <p:nvPr/>
            </p:nvSpPr>
            <p:spPr>
              <a:xfrm>
                <a:off x="3061" y="2115"/>
                <a:ext cx="454" cy="363"/>
              </a:xfrm>
              <a:prstGeom prst="flowChartConnector">
                <a:avLst/>
              </a:prstGeom>
              <a:noFill/>
              <a:ln w="15875" cap="flat" cmpd="sng">
                <a:solidFill>
                  <a:schemeClr val="hlink"/>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175" name="Rectangle 20"/>
              <p:cNvSpPr/>
              <p:nvPr/>
            </p:nvSpPr>
            <p:spPr>
              <a:xfrm>
                <a:off x="3061" y="2158"/>
                <a:ext cx="490" cy="231"/>
              </a:xfrm>
              <a:prstGeom prst="rect">
                <a:avLst/>
              </a:prstGeom>
              <a:noFill/>
              <a:ln w="9525">
                <a:noFill/>
              </a:ln>
            </p:spPr>
            <p:txBody>
              <a:bodyPr>
                <a:spAutoFit/>
              </a:bodyPr>
              <a:p>
                <a:r>
                  <a:rPr lang="zh-CN" altLang="en-US" dirty="0">
                    <a:latin typeface="Arial" panose="020B0604020202020204" pitchFamily="34" charset="0"/>
                  </a:rPr>
                  <a:t>分 裂</a:t>
                </a:r>
                <a:endParaRPr lang="zh-CN" altLang="en-US" dirty="0">
                  <a:latin typeface="Arial" panose="020B0604020202020204" pitchFamily="34" charset="0"/>
                </a:endParaRPr>
              </a:p>
            </p:txBody>
          </p:sp>
        </p:grpSp>
      </p:grpSp>
      <p:grpSp>
        <p:nvGrpSpPr>
          <p:cNvPr id="4" name="Group 38"/>
          <p:cNvGrpSpPr/>
          <p:nvPr/>
        </p:nvGrpSpPr>
        <p:grpSpPr>
          <a:xfrm>
            <a:off x="3492500" y="2563813"/>
            <a:ext cx="2592388" cy="1368425"/>
            <a:chOff x="2109" y="1888"/>
            <a:chExt cx="1633" cy="862"/>
          </a:xfrm>
        </p:grpSpPr>
        <p:sp>
          <p:nvSpPr>
            <p:cNvPr id="6163" name="Line 25"/>
            <p:cNvSpPr/>
            <p:nvPr/>
          </p:nvSpPr>
          <p:spPr>
            <a:xfrm flipH="1">
              <a:off x="2109" y="2432"/>
              <a:ext cx="952" cy="227"/>
            </a:xfrm>
            <a:prstGeom prst="line">
              <a:avLst/>
            </a:prstGeom>
            <a:ln w="38100" cap="flat" cmpd="sng">
              <a:solidFill>
                <a:srgbClr val="FF0000"/>
              </a:solidFill>
              <a:prstDash val="dash"/>
              <a:headEnd type="none" w="med" len="med"/>
              <a:tailEnd type="triangle" w="med" len="med"/>
            </a:ln>
          </p:spPr>
        </p:sp>
        <p:grpSp>
          <p:nvGrpSpPr>
            <p:cNvPr id="6164" name="Group 36"/>
            <p:cNvGrpSpPr/>
            <p:nvPr/>
          </p:nvGrpSpPr>
          <p:grpSpPr>
            <a:xfrm>
              <a:off x="2971" y="1888"/>
              <a:ext cx="771" cy="862"/>
              <a:chOff x="2971" y="1888"/>
              <a:chExt cx="771" cy="862"/>
            </a:xfrm>
          </p:grpSpPr>
          <p:grpSp>
            <p:nvGrpSpPr>
              <p:cNvPr id="6165" name="Group 21"/>
              <p:cNvGrpSpPr/>
              <p:nvPr/>
            </p:nvGrpSpPr>
            <p:grpSpPr>
              <a:xfrm>
                <a:off x="3061" y="2251"/>
                <a:ext cx="490" cy="363"/>
                <a:chOff x="3061" y="2251"/>
                <a:chExt cx="490" cy="363"/>
              </a:xfrm>
            </p:grpSpPr>
            <p:sp>
              <p:nvSpPr>
                <p:cNvPr id="6170" name="AutoShape 14"/>
                <p:cNvSpPr/>
                <p:nvPr/>
              </p:nvSpPr>
              <p:spPr>
                <a:xfrm>
                  <a:off x="3061" y="2251"/>
                  <a:ext cx="454" cy="363"/>
                </a:xfrm>
                <a:prstGeom prst="flowChartConnector">
                  <a:avLst/>
                </a:prstGeom>
                <a:noFill/>
                <a:ln w="15875"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6171" name="Rectangle 15"/>
                <p:cNvSpPr/>
                <p:nvPr/>
              </p:nvSpPr>
              <p:spPr>
                <a:xfrm>
                  <a:off x="3061" y="2294"/>
                  <a:ext cx="490" cy="231"/>
                </a:xfrm>
                <a:prstGeom prst="rect">
                  <a:avLst/>
                </a:prstGeom>
                <a:noFill/>
                <a:ln w="9525">
                  <a:noFill/>
                </a:ln>
              </p:spPr>
              <p:txBody>
                <a:bodyPr>
                  <a:spAutoFit/>
                </a:bodyPr>
                <a:p>
                  <a:r>
                    <a:rPr lang="zh-CN" altLang="en-US" dirty="0">
                      <a:latin typeface="Arial" panose="020B0604020202020204" pitchFamily="34" charset="0"/>
                    </a:rPr>
                    <a:t>分 化</a:t>
                  </a:r>
                  <a:endParaRPr lang="zh-CN" altLang="en-US" dirty="0">
                    <a:latin typeface="Arial" panose="020B0604020202020204" pitchFamily="34" charset="0"/>
                  </a:endParaRPr>
                </a:p>
              </p:txBody>
            </p:sp>
          </p:grpSp>
          <p:sp>
            <p:nvSpPr>
              <p:cNvPr id="6166" name="Line 22"/>
              <p:cNvSpPr/>
              <p:nvPr/>
            </p:nvSpPr>
            <p:spPr>
              <a:xfrm>
                <a:off x="3243" y="1888"/>
                <a:ext cx="0" cy="363"/>
              </a:xfrm>
              <a:prstGeom prst="line">
                <a:avLst/>
              </a:prstGeom>
              <a:ln w="114300" cap="flat" cmpd="sng">
                <a:solidFill>
                  <a:srgbClr val="FF0000"/>
                </a:solidFill>
                <a:prstDash val="solid"/>
                <a:headEnd type="none" w="med" len="med"/>
                <a:tailEnd type="stealth" w="med" len="med"/>
              </a:ln>
            </p:spPr>
          </p:sp>
          <p:sp>
            <p:nvSpPr>
              <p:cNvPr id="6167" name="Line 23"/>
              <p:cNvSpPr/>
              <p:nvPr/>
            </p:nvSpPr>
            <p:spPr>
              <a:xfrm flipV="1">
                <a:off x="3470" y="2024"/>
                <a:ext cx="272" cy="272"/>
              </a:xfrm>
              <a:prstGeom prst="line">
                <a:avLst/>
              </a:prstGeom>
              <a:ln w="38100" cap="flat" cmpd="sng">
                <a:solidFill>
                  <a:srgbClr val="FF0000"/>
                </a:solidFill>
                <a:prstDash val="dash"/>
                <a:headEnd type="none" w="med" len="med"/>
                <a:tailEnd type="triangle" w="med" len="med"/>
              </a:ln>
            </p:spPr>
          </p:sp>
          <p:sp>
            <p:nvSpPr>
              <p:cNvPr id="6168" name="Line 24"/>
              <p:cNvSpPr/>
              <p:nvPr/>
            </p:nvSpPr>
            <p:spPr>
              <a:xfrm>
                <a:off x="3470" y="2523"/>
                <a:ext cx="272" cy="227"/>
              </a:xfrm>
              <a:prstGeom prst="line">
                <a:avLst/>
              </a:prstGeom>
              <a:ln w="38100" cap="flat" cmpd="sng">
                <a:solidFill>
                  <a:srgbClr val="FF0000"/>
                </a:solidFill>
                <a:prstDash val="dash"/>
                <a:headEnd type="none" w="med" len="med"/>
                <a:tailEnd type="triangle" w="med" len="med"/>
              </a:ln>
            </p:spPr>
          </p:sp>
          <p:sp>
            <p:nvSpPr>
              <p:cNvPr id="6169" name="Line 26"/>
              <p:cNvSpPr/>
              <p:nvPr/>
            </p:nvSpPr>
            <p:spPr>
              <a:xfrm flipH="1">
                <a:off x="2971" y="2523"/>
                <a:ext cx="136" cy="136"/>
              </a:xfrm>
              <a:prstGeom prst="line">
                <a:avLst/>
              </a:prstGeom>
              <a:ln w="38100" cap="flat" cmpd="sng">
                <a:solidFill>
                  <a:srgbClr val="FF0000"/>
                </a:solidFill>
                <a:prstDash val="dash"/>
                <a:headEnd type="none" w="med" len="med"/>
                <a:tailEnd type="triangle" w="med" len="med"/>
              </a:ln>
            </p:spPr>
          </p:sp>
        </p:grpSp>
      </p:grpSp>
      <p:grpSp>
        <p:nvGrpSpPr>
          <p:cNvPr id="7" name="Group 31"/>
          <p:cNvGrpSpPr/>
          <p:nvPr/>
        </p:nvGrpSpPr>
        <p:grpSpPr>
          <a:xfrm>
            <a:off x="1476375" y="3787775"/>
            <a:ext cx="2017713" cy="1570038"/>
            <a:chOff x="839" y="2659"/>
            <a:chExt cx="1271" cy="989"/>
          </a:xfrm>
        </p:grpSpPr>
        <p:pic>
          <p:nvPicPr>
            <p:cNvPr id="6161" name="Picture 9"/>
            <p:cNvPicPr>
              <a:picLocks noChangeAspect="1"/>
            </p:cNvPicPr>
            <p:nvPr/>
          </p:nvPicPr>
          <p:blipFill>
            <a:blip r:embed="rId2"/>
            <a:stretch>
              <a:fillRect/>
            </a:stretch>
          </p:blipFill>
          <p:spPr>
            <a:xfrm>
              <a:off x="839" y="2659"/>
              <a:ext cx="1261" cy="989"/>
            </a:xfrm>
            <a:prstGeom prst="rect">
              <a:avLst/>
            </a:prstGeom>
            <a:noFill/>
            <a:ln w="9525">
              <a:noFill/>
            </a:ln>
          </p:spPr>
        </p:pic>
        <p:sp>
          <p:nvSpPr>
            <p:cNvPr id="6162" name="Rectangle 27"/>
            <p:cNvSpPr/>
            <p:nvPr/>
          </p:nvSpPr>
          <p:spPr>
            <a:xfrm>
              <a:off x="1610" y="3475"/>
              <a:ext cx="500" cy="17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肌肉组织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8" name="Group 32"/>
          <p:cNvGrpSpPr/>
          <p:nvPr/>
        </p:nvGrpSpPr>
        <p:grpSpPr>
          <a:xfrm>
            <a:off x="3779838" y="3787775"/>
            <a:ext cx="1946275" cy="1570038"/>
            <a:chOff x="2290" y="2659"/>
            <a:chExt cx="1226" cy="989"/>
          </a:xfrm>
        </p:grpSpPr>
        <p:pic>
          <p:nvPicPr>
            <p:cNvPr id="6159" name="Picture 10"/>
            <p:cNvPicPr>
              <a:picLocks noChangeAspect="1"/>
            </p:cNvPicPr>
            <p:nvPr/>
          </p:nvPicPr>
          <p:blipFill>
            <a:blip r:embed="rId3"/>
            <a:stretch>
              <a:fillRect/>
            </a:stretch>
          </p:blipFill>
          <p:spPr>
            <a:xfrm>
              <a:off x="2290" y="2659"/>
              <a:ext cx="1225" cy="976"/>
            </a:xfrm>
            <a:prstGeom prst="rect">
              <a:avLst/>
            </a:prstGeom>
            <a:noFill/>
            <a:ln w="9525">
              <a:noFill/>
            </a:ln>
          </p:spPr>
        </p:pic>
        <p:sp>
          <p:nvSpPr>
            <p:cNvPr id="6160" name="Rectangle 28"/>
            <p:cNvSpPr/>
            <p:nvPr/>
          </p:nvSpPr>
          <p:spPr>
            <a:xfrm>
              <a:off x="3016" y="3475"/>
              <a:ext cx="500" cy="17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神经组织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9" name="Group 33"/>
          <p:cNvGrpSpPr/>
          <p:nvPr/>
        </p:nvGrpSpPr>
        <p:grpSpPr>
          <a:xfrm>
            <a:off x="6084888" y="3787775"/>
            <a:ext cx="1946275" cy="1570038"/>
            <a:chOff x="3742" y="2659"/>
            <a:chExt cx="1226" cy="989"/>
          </a:xfrm>
        </p:grpSpPr>
        <p:pic>
          <p:nvPicPr>
            <p:cNvPr id="6157" name="Picture 12"/>
            <p:cNvPicPr>
              <a:picLocks noChangeAspect="1"/>
            </p:cNvPicPr>
            <p:nvPr/>
          </p:nvPicPr>
          <p:blipFill>
            <a:blip r:embed="rId4"/>
            <a:stretch>
              <a:fillRect/>
            </a:stretch>
          </p:blipFill>
          <p:spPr>
            <a:xfrm>
              <a:off x="3742" y="2659"/>
              <a:ext cx="1225" cy="977"/>
            </a:xfrm>
            <a:prstGeom prst="rect">
              <a:avLst/>
            </a:prstGeom>
            <a:noFill/>
            <a:ln w="9525">
              <a:noFill/>
            </a:ln>
          </p:spPr>
        </p:pic>
        <p:sp>
          <p:nvSpPr>
            <p:cNvPr id="6158" name="Rectangle 29"/>
            <p:cNvSpPr/>
            <p:nvPr/>
          </p:nvSpPr>
          <p:spPr>
            <a:xfrm>
              <a:off x="4468" y="3475"/>
              <a:ext cx="500" cy="17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结缔组织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10" name="Group 34"/>
          <p:cNvGrpSpPr/>
          <p:nvPr/>
        </p:nvGrpSpPr>
        <p:grpSpPr>
          <a:xfrm>
            <a:off x="6084888" y="1482725"/>
            <a:ext cx="1946275" cy="1571625"/>
            <a:chOff x="3742" y="1207"/>
            <a:chExt cx="1226" cy="990"/>
          </a:xfrm>
        </p:grpSpPr>
        <p:pic>
          <p:nvPicPr>
            <p:cNvPr id="6155" name="Picture 8"/>
            <p:cNvPicPr>
              <a:picLocks noChangeAspect="1"/>
            </p:cNvPicPr>
            <p:nvPr/>
          </p:nvPicPr>
          <p:blipFill>
            <a:blip r:embed="rId5"/>
            <a:stretch>
              <a:fillRect/>
            </a:stretch>
          </p:blipFill>
          <p:spPr>
            <a:xfrm>
              <a:off x="3742" y="1207"/>
              <a:ext cx="1224" cy="987"/>
            </a:xfrm>
            <a:prstGeom prst="rect">
              <a:avLst/>
            </a:prstGeom>
            <a:noFill/>
            <a:ln w="9525">
              <a:noFill/>
            </a:ln>
          </p:spPr>
        </p:pic>
        <p:sp>
          <p:nvSpPr>
            <p:cNvPr id="6156" name="Rectangle 30"/>
            <p:cNvSpPr/>
            <p:nvPr/>
          </p:nvSpPr>
          <p:spPr>
            <a:xfrm>
              <a:off x="4468" y="2024"/>
              <a:ext cx="500" cy="17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上皮组织</a:t>
              </a:r>
              <a:endParaRPr lang="zh-CN" altLang="en-US" sz="1200" dirty="0">
                <a:solidFill>
                  <a:srgbClr val="FF3300"/>
                </a:solidFill>
                <a:latin typeface="Arial" panose="020B0604020202020204" pitchFamily="34" charset="0"/>
                <a:ea typeface="华文细黑" pitchFamily="2" charset="-122"/>
              </a:endParaRPr>
            </a:p>
          </p:txBody>
        </p:sp>
      </p:grpSp>
      <p:sp>
        <p:nvSpPr>
          <p:cNvPr id="22531" name="Text Box 3"/>
          <p:cNvSpPr txBox="1"/>
          <p:nvPr/>
        </p:nvSpPr>
        <p:spPr>
          <a:xfrm>
            <a:off x="1116013" y="5445125"/>
            <a:ext cx="7127875" cy="1152525"/>
          </a:xfrm>
          <a:prstGeom prst="rect">
            <a:avLst/>
          </a:prstGeom>
          <a:noFill/>
          <a:ln w="9525">
            <a:noFill/>
          </a:ln>
        </p:spPr>
        <p:txBody>
          <a:bodyPr>
            <a:spAutoFit/>
          </a:bodyPr>
          <a:p>
            <a:pPr>
              <a:lnSpc>
                <a:spcPct val="115000"/>
              </a:lnSpc>
            </a:pPr>
            <a:r>
              <a:rPr lang="zh-CN" altLang="en-US" dirty="0">
                <a:latin typeface="Arial" panose="020B0604020202020204" pitchFamily="34" charset="0"/>
                <a:ea typeface="创艺简黑体" pitchFamily="2" charset="-122"/>
              </a:rPr>
              <a:t>        </a:t>
            </a:r>
            <a:r>
              <a:rPr lang="zh-CN" altLang="en-US" dirty="0">
                <a:latin typeface="黑体" panose="02010609060101010101" pitchFamily="49" charset="-122"/>
                <a:ea typeface="黑体" panose="02010609060101010101" pitchFamily="49" charset="-122"/>
              </a:rPr>
              <a:t>多细胞生物体都是通过细胞分裂增加细胞数目， 经过细胞生长和分化就形成了生物体内多种多样的细胞，这些细胞进一步形成各种组织。</a:t>
            </a:r>
            <a:endParaRPr lang="zh-CN" altLang="en-US" dirty="0">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000000"/>
                                          </p:val>
                                        </p:tav>
                                        <p:tav tm="100000">
                                          <p:val>
                                            <p:strVal val="#ppt_w"/>
                                          </p:val>
                                        </p:tav>
                                      </p:tavLst>
                                    </p:anim>
                                    <p:anim calcmode="lin" valueType="num">
                                      <p:cBhvr>
                                        <p:cTn id="13" dur="500" fill="hold"/>
                                        <p:tgtEl>
                                          <p:spTgt spid="4"/>
                                        </p:tgtEl>
                                        <p:attrNameLst>
                                          <p:attrName>ppt_h</p:attrName>
                                        </p:attrNameLst>
                                      </p:cBhvr>
                                      <p:tavLst>
                                        <p:tav tm="0">
                                          <p:val>
                                            <p:fltVal val="0.000000"/>
                                          </p:val>
                                        </p:tav>
                                        <p:tav tm="100000">
                                          <p:val>
                                            <p:strVal val="#ppt_h"/>
                                          </p:val>
                                        </p:tav>
                                      </p:tavLst>
                                    </p:anim>
                                    <p:anim calcmode="lin" valueType="num">
                                      <p:cBhvr>
                                        <p:cTn id="14" dur="500" fill="hold"/>
                                        <p:tgtEl>
                                          <p:spTgt spid="4"/>
                                        </p:tgtEl>
                                        <p:attrNameLst>
                                          <p:attrName>ppt_x</p:attrName>
                                        </p:attrNameLst>
                                      </p:cBhvr>
                                      <p:tavLst>
                                        <p:tav tm="0">
                                          <p:val>
                                            <p:fltVal val="0.500000"/>
                                          </p:val>
                                        </p:tav>
                                        <p:tav tm="100000">
                                          <p:val>
                                            <p:strVal val="#ppt_x"/>
                                          </p:val>
                                        </p:tav>
                                      </p:tavLst>
                                    </p:anim>
                                    <p:anim calcmode="lin" valueType="num">
                                      <p:cBhvr>
                                        <p:cTn id="15" dur="500" fill="hold"/>
                                        <p:tgtEl>
                                          <p:spTgt spid="4"/>
                                        </p:tgtEl>
                                        <p:attrNameLst>
                                          <p:attrName>ppt_y</p:attrName>
                                        </p:attrNameLst>
                                      </p:cBhvr>
                                      <p:tavLst>
                                        <p:tav tm="0">
                                          <p:val>
                                            <p:fltVal val="0.500000"/>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3"/>
          <p:cNvSpPr txBox="1"/>
          <p:nvPr/>
        </p:nvSpPr>
        <p:spPr>
          <a:xfrm>
            <a:off x="738188" y="485775"/>
            <a:ext cx="6408737" cy="650875"/>
          </a:xfrm>
          <a:prstGeom prst="rect">
            <a:avLst/>
          </a:prstGeom>
          <a:noFill/>
          <a:ln w="9525">
            <a:noFill/>
          </a:ln>
        </p:spPr>
        <p:txBody>
          <a:bodyPr>
            <a:spAutoFit/>
          </a:bodyPr>
          <a:p>
            <a:pPr>
              <a:lnSpc>
                <a:spcPct val="130000"/>
              </a:lnSpc>
              <a:spcBef>
                <a:spcPct val="45000"/>
              </a:spcBef>
            </a:pPr>
            <a:r>
              <a:rPr lang="zh-CN" altLang="en-US" sz="2800" dirty="0">
                <a:latin typeface="长城特圆体" pitchFamily="49" charset="-122"/>
              </a:rPr>
              <a:t> </a:t>
            </a:r>
            <a:r>
              <a:rPr lang="en-US" altLang="zh-CN" sz="2800" dirty="0">
                <a:latin typeface="长城特圆体" pitchFamily="49" charset="-122"/>
              </a:rPr>
              <a:t>3.</a:t>
            </a:r>
            <a:r>
              <a:rPr lang="zh-CN" altLang="en-US" sz="2800" dirty="0">
                <a:latin typeface="长城特圆体" pitchFamily="49" charset="-122"/>
              </a:rPr>
              <a:t>识别人体的四种基本组织</a:t>
            </a:r>
            <a:endParaRPr lang="zh-CN" altLang="zh-CN" sz="2800" dirty="0">
              <a:latin typeface="创艺简黑体" pitchFamily="2" charset="-122"/>
              <a:ea typeface="创艺简黑体" pitchFamily="2" charset="-122"/>
            </a:endParaRPr>
          </a:p>
        </p:txBody>
      </p:sp>
      <p:sp>
        <p:nvSpPr>
          <p:cNvPr id="7171" name="Rectangle 6"/>
          <p:cNvSpPr/>
          <p:nvPr/>
        </p:nvSpPr>
        <p:spPr>
          <a:xfrm>
            <a:off x="900113" y="979488"/>
            <a:ext cx="7343775" cy="977265"/>
          </a:xfrm>
          <a:prstGeom prst="rect">
            <a:avLst/>
          </a:prstGeom>
          <a:noFill/>
          <a:ln w="9525">
            <a:noFill/>
          </a:ln>
        </p:spPr>
        <p:txBody>
          <a:bodyPr>
            <a:spAutoFit/>
          </a:bodyPr>
          <a:p>
            <a:pPr>
              <a:lnSpc>
                <a:spcPct val="120000"/>
              </a:lnSpc>
              <a:spcBef>
                <a:spcPct val="30000"/>
              </a:spcBef>
            </a:pPr>
            <a:r>
              <a:rPr lang="zh-CN" altLang="en-US" sz="2400" dirty="0">
                <a:latin typeface="汉堡包手机字体" pitchFamily="34" charset="-122"/>
                <a:ea typeface="汉堡包手机字体" pitchFamily="34" charset="-122"/>
              </a:rPr>
              <a:t>    </a:t>
            </a:r>
            <a:r>
              <a:rPr lang="en-US" altLang="zh-CN" sz="2400" dirty="0">
                <a:latin typeface="汉堡包手机字体" pitchFamily="34" charset="-122"/>
                <a:ea typeface="汉堡包手机字体" pitchFamily="34" charset="-122"/>
              </a:rPr>
              <a:t>P60</a:t>
            </a:r>
            <a:r>
              <a:rPr lang="zh-CN" altLang="en-US" sz="2400" dirty="0">
                <a:latin typeface="汉堡包手机字体" pitchFamily="34" charset="-122"/>
                <a:ea typeface="汉堡包手机字体" pitchFamily="34" charset="-122"/>
              </a:rPr>
              <a:t>页四种基本组织插图及所附文字说明，列表比较四种基本组织。</a:t>
            </a:r>
            <a:endParaRPr lang="en-US" altLang="zh-CN" sz="2400" dirty="0">
              <a:latin typeface="汉堡包手机字体" pitchFamily="34" charset="-122"/>
              <a:ea typeface="汉堡包手机字体" pitchFamily="34" charset="-122"/>
            </a:endParaRPr>
          </a:p>
        </p:txBody>
      </p:sp>
      <p:grpSp>
        <p:nvGrpSpPr>
          <p:cNvPr id="7172" name="Group 7"/>
          <p:cNvGrpSpPr/>
          <p:nvPr/>
        </p:nvGrpSpPr>
        <p:grpSpPr>
          <a:xfrm>
            <a:off x="1258888" y="1989138"/>
            <a:ext cx="1439862" cy="1517650"/>
            <a:chOff x="3742" y="1207"/>
            <a:chExt cx="1226" cy="1170"/>
          </a:xfrm>
        </p:grpSpPr>
        <p:pic>
          <p:nvPicPr>
            <p:cNvPr id="7216" name="Picture 8"/>
            <p:cNvPicPr>
              <a:picLocks noChangeAspect="1"/>
            </p:cNvPicPr>
            <p:nvPr/>
          </p:nvPicPr>
          <p:blipFill>
            <a:blip r:embed="rId1"/>
            <a:stretch>
              <a:fillRect/>
            </a:stretch>
          </p:blipFill>
          <p:spPr>
            <a:xfrm>
              <a:off x="3742" y="1207"/>
              <a:ext cx="1224" cy="987"/>
            </a:xfrm>
            <a:prstGeom prst="rect">
              <a:avLst/>
            </a:prstGeom>
            <a:noFill/>
            <a:ln w="9525">
              <a:noFill/>
            </a:ln>
          </p:spPr>
        </p:pic>
        <p:sp>
          <p:nvSpPr>
            <p:cNvPr id="7217" name="Rectangle 9"/>
            <p:cNvSpPr/>
            <p:nvPr/>
          </p:nvSpPr>
          <p:spPr>
            <a:xfrm>
              <a:off x="4468" y="2024"/>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上皮组织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7173" name="Group 10"/>
          <p:cNvGrpSpPr/>
          <p:nvPr/>
        </p:nvGrpSpPr>
        <p:grpSpPr>
          <a:xfrm>
            <a:off x="3059113" y="1989138"/>
            <a:ext cx="1492250" cy="1516062"/>
            <a:chOff x="839" y="2659"/>
            <a:chExt cx="1271" cy="1169"/>
          </a:xfrm>
        </p:grpSpPr>
        <p:pic>
          <p:nvPicPr>
            <p:cNvPr id="7214" name="Picture 11"/>
            <p:cNvPicPr>
              <a:picLocks noChangeAspect="1"/>
            </p:cNvPicPr>
            <p:nvPr/>
          </p:nvPicPr>
          <p:blipFill>
            <a:blip r:embed="rId2"/>
            <a:stretch>
              <a:fillRect/>
            </a:stretch>
          </p:blipFill>
          <p:spPr>
            <a:xfrm>
              <a:off x="839" y="2659"/>
              <a:ext cx="1261" cy="989"/>
            </a:xfrm>
            <a:prstGeom prst="rect">
              <a:avLst/>
            </a:prstGeom>
            <a:noFill/>
            <a:ln w="9525">
              <a:noFill/>
            </a:ln>
          </p:spPr>
        </p:pic>
        <p:sp>
          <p:nvSpPr>
            <p:cNvPr id="7215" name="Rectangle 12"/>
            <p:cNvSpPr/>
            <p:nvPr/>
          </p:nvSpPr>
          <p:spPr>
            <a:xfrm>
              <a:off x="1610" y="3475"/>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肌肉组织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7174" name="Group 13"/>
          <p:cNvGrpSpPr/>
          <p:nvPr/>
        </p:nvGrpSpPr>
        <p:grpSpPr>
          <a:xfrm>
            <a:off x="4859338" y="1989138"/>
            <a:ext cx="1439862" cy="1516062"/>
            <a:chOff x="2290" y="2659"/>
            <a:chExt cx="1226" cy="1169"/>
          </a:xfrm>
        </p:grpSpPr>
        <p:pic>
          <p:nvPicPr>
            <p:cNvPr id="7212" name="Picture 14"/>
            <p:cNvPicPr>
              <a:picLocks noChangeAspect="1"/>
            </p:cNvPicPr>
            <p:nvPr/>
          </p:nvPicPr>
          <p:blipFill>
            <a:blip r:embed="rId3"/>
            <a:stretch>
              <a:fillRect/>
            </a:stretch>
          </p:blipFill>
          <p:spPr>
            <a:xfrm>
              <a:off x="2290" y="2659"/>
              <a:ext cx="1225" cy="976"/>
            </a:xfrm>
            <a:prstGeom prst="rect">
              <a:avLst/>
            </a:prstGeom>
            <a:noFill/>
            <a:ln w="9525">
              <a:noFill/>
            </a:ln>
          </p:spPr>
        </p:pic>
        <p:sp>
          <p:nvSpPr>
            <p:cNvPr id="7213" name="Rectangle 15"/>
            <p:cNvSpPr/>
            <p:nvPr/>
          </p:nvSpPr>
          <p:spPr>
            <a:xfrm>
              <a:off x="3016" y="3475"/>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神经组织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7175" name="Group 16"/>
          <p:cNvGrpSpPr/>
          <p:nvPr/>
        </p:nvGrpSpPr>
        <p:grpSpPr>
          <a:xfrm>
            <a:off x="6659563" y="1989138"/>
            <a:ext cx="1439862" cy="1516062"/>
            <a:chOff x="3742" y="2659"/>
            <a:chExt cx="1226" cy="1169"/>
          </a:xfrm>
        </p:grpSpPr>
        <p:pic>
          <p:nvPicPr>
            <p:cNvPr id="7210" name="Picture 17"/>
            <p:cNvPicPr>
              <a:picLocks noChangeAspect="1"/>
            </p:cNvPicPr>
            <p:nvPr/>
          </p:nvPicPr>
          <p:blipFill>
            <a:blip r:embed="rId4"/>
            <a:stretch>
              <a:fillRect/>
            </a:stretch>
          </p:blipFill>
          <p:spPr>
            <a:xfrm>
              <a:off x="3742" y="2659"/>
              <a:ext cx="1225" cy="977"/>
            </a:xfrm>
            <a:prstGeom prst="rect">
              <a:avLst/>
            </a:prstGeom>
            <a:noFill/>
            <a:ln w="9525">
              <a:noFill/>
            </a:ln>
          </p:spPr>
        </p:pic>
        <p:sp>
          <p:nvSpPr>
            <p:cNvPr id="7211" name="Rectangle 18"/>
            <p:cNvSpPr/>
            <p:nvPr/>
          </p:nvSpPr>
          <p:spPr>
            <a:xfrm>
              <a:off x="4468" y="3475"/>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结缔组织</a:t>
              </a:r>
              <a:endParaRPr lang="zh-CN" altLang="en-US" sz="1200" dirty="0">
                <a:solidFill>
                  <a:srgbClr val="FF3300"/>
                </a:solidFill>
                <a:latin typeface="Arial" panose="020B0604020202020204" pitchFamily="34" charset="0"/>
                <a:ea typeface="华文细黑" pitchFamily="2" charset="-122"/>
              </a:endParaRPr>
            </a:p>
          </p:txBody>
        </p:sp>
      </p:grpSp>
      <p:graphicFrame>
        <p:nvGraphicFramePr>
          <p:cNvPr id="2" name="内容占位符 9223"/>
          <p:cNvGraphicFramePr>
            <a:graphicFrameLocks noGrp="1"/>
          </p:cNvGraphicFramePr>
          <p:nvPr>
            <p:ph idx="4294967295"/>
          </p:nvPr>
        </p:nvGraphicFramePr>
        <p:xfrm>
          <a:off x="1258888" y="3643313"/>
          <a:ext cx="6840538" cy="2293938"/>
        </p:xfrm>
        <a:graphic>
          <a:graphicData uri="http://schemas.openxmlformats.org/drawingml/2006/table">
            <a:tbl>
              <a:tblPr/>
              <a:tblGrid>
                <a:gridCol w="1743075"/>
                <a:gridCol w="1739900"/>
                <a:gridCol w="3357563"/>
              </a:tblGrid>
              <a:tr h="396875">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latin typeface="长城特圆体" pitchFamily="49" charset="-122"/>
                          <a:ea typeface="长城特圆体" pitchFamily="49" charset="-122"/>
                        </a:rPr>
                        <a:t>组织名称</a:t>
                      </a:r>
                      <a:endParaRPr lang="zh-CN" altLang="en-US" b="0" dirty="0">
                        <a:latin typeface="长城特圆体" pitchFamily="49" charset="-122"/>
                        <a:ea typeface="长城特圆体"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latin typeface="长城特圆体" pitchFamily="49" charset="-122"/>
                          <a:ea typeface="长城特圆体" pitchFamily="49" charset="-122"/>
                        </a:rPr>
                        <a:t>构成细胞</a:t>
                      </a:r>
                      <a:endParaRPr lang="zh-CN" altLang="en-US" b="0" dirty="0">
                        <a:latin typeface="长城特圆体" pitchFamily="49" charset="-122"/>
                        <a:ea typeface="长城特圆体"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latin typeface="长城特圆体" pitchFamily="49" charset="-122"/>
                          <a:ea typeface="长城特圆体" pitchFamily="49" charset="-122"/>
                        </a:rPr>
                        <a:t>主要功能</a:t>
                      </a:r>
                      <a:endParaRPr lang="zh-CN" altLang="en-US" b="0" dirty="0">
                        <a:latin typeface="长城特圆体" pitchFamily="49" charset="-122"/>
                        <a:ea typeface="长城特圆体"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r>
              <a:tr h="700088">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latin typeface="长城特圆体" pitchFamily="49" charset="-122"/>
                          <a:ea typeface="长城特圆体" pitchFamily="49" charset="-122"/>
                        </a:rPr>
                        <a:t>上皮组织</a:t>
                      </a:r>
                      <a:endParaRPr lang="zh-CN" altLang="en-US" b="0" dirty="0">
                        <a:latin typeface="长城特圆体" pitchFamily="49" charset="-122"/>
                        <a:ea typeface="长城特圆体"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上皮细胞</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保护</a:t>
                      </a:r>
                      <a:r>
                        <a:rPr lang="en-US" altLang="zh-CN" b="0" dirty="0">
                          <a:solidFill>
                            <a:srgbClr val="FF3300"/>
                          </a:solidFill>
                          <a:latin typeface="黑体" panose="02010609060101010101" pitchFamily="49" charset="-122"/>
                          <a:ea typeface="黑体" panose="02010609060101010101" pitchFamily="49" charset="-122"/>
                        </a:rPr>
                        <a:t>(</a:t>
                      </a:r>
                      <a:r>
                        <a:rPr lang="zh-CN" altLang="en-US" b="0" dirty="0">
                          <a:solidFill>
                            <a:srgbClr val="FF3300"/>
                          </a:solidFill>
                          <a:latin typeface="黑体" panose="02010609060101010101" pitchFamily="49" charset="-122"/>
                          <a:ea typeface="黑体" panose="02010609060101010101" pitchFamily="49" charset="-122"/>
                        </a:rPr>
                        <a:t>皮肤上皮</a:t>
                      </a:r>
                      <a:r>
                        <a:rPr lang="en-US" altLang="zh-CN" b="0" dirty="0">
                          <a:solidFill>
                            <a:srgbClr val="FF3300"/>
                          </a:solidFill>
                          <a:latin typeface="黑体" panose="02010609060101010101" pitchFamily="49" charset="-122"/>
                          <a:ea typeface="黑体" panose="02010609060101010101" pitchFamily="49" charset="-122"/>
                        </a:rPr>
                        <a:t>)</a:t>
                      </a:r>
                      <a:r>
                        <a:rPr lang="zh-CN" altLang="en-US" b="0" dirty="0">
                          <a:solidFill>
                            <a:srgbClr val="FF3300"/>
                          </a:solidFill>
                          <a:latin typeface="黑体" panose="02010609060101010101" pitchFamily="49" charset="-122"/>
                          <a:ea typeface="黑体" panose="02010609060101010101" pitchFamily="49" charset="-122"/>
                        </a:rPr>
                        <a:t>和分泌</a:t>
                      </a:r>
                      <a:r>
                        <a:rPr lang="en-US" altLang="zh-CN" b="0" dirty="0">
                          <a:solidFill>
                            <a:srgbClr val="FF3300"/>
                          </a:solidFill>
                          <a:latin typeface="黑体" panose="02010609060101010101" pitchFamily="49" charset="-122"/>
                          <a:ea typeface="黑体" panose="02010609060101010101" pitchFamily="49" charset="-122"/>
                        </a:rPr>
                        <a:t>(</a:t>
                      </a:r>
                      <a:r>
                        <a:rPr lang="zh-CN" altLang="en-US" b="0" dirty="0">
                          <a:solidFill>
                            <a:srgbClr val="FF3300"/>
                          </a:solidFill>
                          <a:latin typeface="黑体" panose="02010609060101010101" pitchFamily="49" charset="-122"/>
                          <a:ea typeface="黑体" panose="02010609060101010101" pitchFamily="49" charset="-122"/>
                        </a:rPr>
                        <a:t>小肠腺上皮</a:t>
                      </a:r>
                      <a:r>
                        <a:rPr lang="en-US" altLang="zh-CN" b="0" dirty="0">
                          <a:solidFill>
                            <a:srgbClr val="FF3300"/>
                          </a:solidFill>
                          <a:latin typeface="黑体" panose="02010609060101010101" pitchFamily="49" charset="-122"/>
                          <a:ea typeface="黑体" panose="02010609060101010101" pitchFamily="49" charset="-122"/>
                        </a:rPr>
                        <a:t>)</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r>
              <a:tr h="396875">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latin typeface="长城特圆体" pitchFamily="49" charset="-122"/>
                          <a:ea typeface="长城特圆体" pitchFamily="49" charset="-122"/>
                        </a:rPr>
                        <a:t>肌肉组织</a:t>
                      </a:r>
                      <a:endParaRPr lang="zh-CN" altLang="en-US" b="0" dirty="0">
                        <a:latin typeface="长城特圆体" pitchFamily="49" charset="-122"/>
                        <a:ea typeface="长城特圆体"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肌细胞</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收缩、舒张</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r>
              <a:tr h="403225">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latin typeface="长城特圆体" pitchFamily="49" charset="-122"/>
                          <a:ea typeface="长城特圆体" pitchFamily="49" charset="-122"/>
                        </a:rPr>
                        <a:t>神经组织</a:t>
                      </a:r>
                      <a:endParaRPr lang="zh-CN" altLang="en-US" b="0" dirty="0">
                        <a:latin typeface="长城特圆体" pitchFamily="49" charset="-122"/>
                        <a:ea typeface="长城特圆体"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神经细胞</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产生和传导兴奋</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r>
              <a:tr h="395287">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latin typeface="长城特圆体" pitchFamily="49" charset="-122"/>
                          <a:ea typeface="长城特圆体" pitchFamily="49" charset="-122"/>
                        </a:rPr>
                        <a:t>结缔组织</a:t>
                      </a:r>
                      <a:endParaRPr lang="zh-CN" altLang="en-US" b="0" dirty="0">
                        <a:latin typeface="长城特圆体" pitchFamily="49" charset="-122"/>
                        <a:ea typeface="长城特圆体"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多种细胞</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i="0" u="none" kern="1200" baseline="0">
                          <a:solidFill>
                            <a:schemeClr val="tx1"/>
                          </a:solidFill>
                          <a:latin typeface="Arial" panose="020B0604020202020204" pitchFamily="34" charset="0"/>
                          <a:ea typeface="宋体" panose="02010600030101010101" pitchFamily="2" charset="-122"/>
                        </a:defRPr>
                      </a:lvl5pPr>
                    </a:lstStyle>
                    <a:p>
                      <a:pPr lvl="0" eaLnBrk="1" hangingPunct="1">
                        <a:spcBef>
                          <a:spcPct val="20000"/>
                        </a:spcBef>
                        <a:buNone/>
                      </a:pPr>
                      <a:r>
                        <a:rPr lang="zh-CN" altLang="en-US" b="0" dirty="0">
                          <a:solidFill>
                            <a:srgbClr val="FF3300"/>
                          </a:solidFill>
                          <a:latin typeface="黑体" panose="02010609060101010101" pitchFamily="49" charset="-122"/>
                          <a:ea typeface="黑体" panose="02010609060101010101" pitchFamily="49" charset="-122"/>
                        </a:rPr>
                        <a:t>连接，保护，支持，营养</a:t>
                      </a:r>
                      <a:endParaRPr lang="zh-CN" altLang="en-US" b="0" dirty="0">
                        <a:solidFill>
                          <a:srgbClr val="FF3300"/>
                        </a:solidFill>
                        <a:latin typeface="黑体" panose="02010609060101010101" pitchFamily="49" charset="-122"/>
                        <a:ea typeface="黑体" panose="02010609060101010101" pitchFamily="49" charset="-122"/>
                      </a:endParaRPr>
                    </a:p>
                  </a:txBody>
                  <a:tcPr anchor="ctr">
                    <a:lnL w="19050" cap="flat" cmpd="sng">
                      <a:solidFill>
                        <a:schemeClr val="hlink"/>
                      </a:solidFill>
                      <a:prstDash val="solid"/>
                      <a:headEnd type="none" w="med" len="med"/>
                      <a:tailEnd type="none" w="med" len="med"/>
                    </a:lnL>
                    <a:lnR w="19050" cap="flat" cmpd="sng">
                      <a:solidFill>
                        <a:schemeClr val="hlink"/>
                      </a:solidFill>
                      <a:prstDash val="solid"/>
                      <a:headEnd type="none" w="med" len="med"/>
                      <a:tailEnd type="none" w="med" len="med"/>
                    </a:lnR>
                    <a:lnT w="19050" cap="flat" cmpd="sng">
                      <a:solidFill>
                        <a:schemeClr val="hlink"/>
                      </a:solidFill>
                      <a:prstDash val="solid"/>
                      <a:headEnd type="none" w="med" len="med"/>
                      <a:tailEnd type="none" w="med" len="med"/>
                    </a:lnT>
                    <a:lnB w="19050" cap="flat" cmpd="sng">
                      <a:solidFill>
                        <a:schemeClr val="hlink"/>
                      </a:solidFill>
                      <a:prstDash val="solid"/>
                      <a:headEnd type="none" w="med" len="med"/>
                      <a:tailEnd type="none" w="med" len="med"/>
                    </a:lnB>
                    <a:lnTlToBr>
                      <a:noFill/>
                    </a:lnTlToBr>
                    <a:lnBlToTr>
                      <a:noFill/>
                    </a:lnBlToTr>
                    <a:noFill/>
                  </a:tcPr>
                </a:tc>
              </a:tr>
            </a:tbl>
          </a:graphicData>
        </a:graphic>
      </p:graphicFrame>
      <p:sp>
        <p:nvSpPr>
          <p:cNvPr id="88188" name="Rectangle 124"/>
          <p:cNvSpPr/>
          <p:nvPr/>
        </p:nvSpPr>
        <p:spPr>
          <a:xfrm flipV="1">
            <a:off x="3059113" y="4076700"/>
            <a:ext cx="1584325" cy="649288"/>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8193" name="Rectangle 129"/>
          <p:cNvSpPr/>
          <p:nvPr/>
        </p:nvSpPr>
        <p:spPr>
          <a:xfrm flipV="1">
            <a:off x="4787900" y="4076700"/>
            <a:ext cx="3168650" cy="647700"/>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8194" name="Rectangle 130"/>
          <p:cNvSpPr/>
          <p:nvPr/>
        </p:nvSpPr>
        <p:spPr>
          <a:xfrm flipV="1">
            <a:off x="3059113" y="4797425"/>
            <a:ext cx="1584325" cy="287338"/>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8195" name="Rectangle 131"/>
          <p:cNvSpPr/>
          <p:nvPr/>
        </p:nvSpPr>
        <p:spPr>
          <a:xfrm flipV="1">
            <a:off x="3059113" y="5157788"/>
            <a:ext cx="1584325" cy="358775"/>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8196" name="Rectangle 132"/>
          <p:cNvSpPr/>
          <p:nvPr/>
        </p:nvSpPr>
        <p:spPr>
          <a:xfrm flipV="1">
            <a:off x="3059113" y="5589588"/>
            <a:ext cx="1584325" cy="287337"/>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8197" name="Rectangle 133"/>
          <p:cNvSpPr/>
          <p:nvPr/>
        </p:nvSpPr>
        <p:spPr>
          <a:xfrm flipV="1">
            <a:off x="4787900" y="4797425"/>
            <a:ext cx="3168650" cy="287338"/>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8198" name="Rectangle 134"/>
          <p:cNvSpPr/>
          <p:nvPr/>
        </p:nvSpPr>
        <p:spPr>
          <a:xfrm flipV="1">
            <a:off x="4787900" y="5157788"/>
            <a:ext cx="3168650" cy="358775"/>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8199" name="Rectangle 135"/>
          <p:cNvSpPr/>
          <p:nvPr/>
        </p:nvSpPr>
        <p:spPr>
          <a:xfrm flipV="1">
            <a:off x="4787900" y="5589588"/>
            <a:ext cx="3168650" cy="287337"/>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8188"/>
                                        </p:tgtEl>
                                      </p:cBhvr>
                                    </p:animEffect>
                                    <p:set>
                                      <p:cBhvr>
                                        <p:cTn id="7" dur="1" fill="hold">
                                          <p:stCondLst>
                                            <p:cond delay="499"/>
                                          </p:stCondLst>
                                        </p:cTn>
                                        <p:tgtEl>
                                          <p:spTgt spid="8818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8194"/>
                                        </p:tgtEl>
                                      </p:cBhvr>
                                    </p:animEffect>
                                    <p:set>
                                      <p:cBhvr>
                                        <p:cTn id="12" dur="1" fill="hold">
                                          <p:stCondLst>
                                            <p:cond delay="499"/>
                                          </p:stCondLst>
                                        </p:cTn>
                                        <p:tgtEl>
                                          <p:spTgt spid="881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8195"/>
                                        </p:tgtEl>
                                      </p:cBhvr>
                                    </p:animEffect>
                                    <p:set>
                                      <p:cBhvr>
                                        <p:cTn id="17" dur="1" fill="hold">
                                          <p:stCondLst>
                                            <p:cond delay="499"/>
                                          </p:stCondLst>
                                        </p:cTn>
                                        <p:tgtEl>
                                          <p:spTgt spid="881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8196"/>
                                        </p:tgtEl>
                                      </p:cBhvr>
                                    </p:animEffect>
                                    <p:set>
                                      <p:cBhvr>
                                        <p:cTn id="22" dur="1" fill="hold">
                                          <p:stCondLst>
                                            <p:cond delay="499"/>
                                          </p:stCondLst>
                                        </p:cTn>
                                        <p:tgtEl>
                                          <p:spTgt spid="8819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8193"/>
                                        </p:tgtEl>
                                      </p:cBhvr>
                                    </p:animEffect>
                                    <p:set>
                                      <p:cBhvr>
                                        <p:cTn id="27" dur="1" fill="hold">
                                          <p:stCondLst>
                                            <p:cond delay="499"/>
                                          </p:stCondLst>
                                        </p:cTn>
                                        <p:tgtEl>
                                          <p:spTgt spid="8819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88197"/>
                                        </p:tgtEl>
                                      </p:cBhvr>
                                    </p:animEffect>
                                    <p:set>
                                      <p:cBhvr>
                                        <p:cTn id="32" dur="1" fill="hold">
                                          <p:stCondLst>
                                            <p:cond delay="499"/>
                                          </p:stCondLst>
                                        </p:cTn>
                                        <p:tgtEl>
                                          <p:spTgt spid="8819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88198"/>
                                        </p:tgtEl>
                                      </p:cBhvr>
                                    </p:animEffect>
                                    <p:set>
                                      <p:cBhvr>
                                        <p:cTn id="37" dur="1" fill="hold">
                                          <p:stCondLst>
                                            <p:cond delay="499"/>
                                          </p:stCondLst>
                                        </p:cTn>
                                        <p:tgtEl>
                                          <p:spTgt spid="8819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8199"/>
                                        </p:tgtEl>
                                      </p:cBhvr>
                                    </p:animEffect>
                                    <p:set>
                                      <p:cBhvr>
                                        <p:cTn id="42" dur="1" fill="hold">
                                          <p:stCondLst>
                                            <p:cond delay="499"/>
                                          </p:stCondLst>
                                        </p:cTn>
                                        <p:tgtEl>
                                          <p:spTgt spid="88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88" grpId="0" animBg="1"/>
      <p:bldP spid="88194" grpId="0" animBg="1"/>
      <p:bldP spid="88195" grpId="0" animBg="1"/>
      <p:bldP spid="88196" grpId="0" animBg="1"/>
      <p:bldP spid="88193" grpId="0" animBg="1"/>
      <p:bldP spid="88197" grpId="0" animBg="1"/>
      <p:bldP spid="88198" grpId="0" animBg="1"/>
      <p:bldP spid="881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flipH="1">
            <a:off x="2757170" y="5311140"/>
            <a:ext cx="1743710" cy="829945"/>
          </a:xfrm>
          <a:prstGeom prst="rect">
            <a:avLst/>
          </a:prstGeom>
          <a:noFill/>
        </p:spPr>
        <p:txBody>
          <a:bodyPr wrap="square" rtlCol="0">
            <a:spAutoFit/>
          </a:bodyPr>
          <a:p>
            <a:r>
              <a:rPr lang="zh-CN" altLang="en-US" sz="4800">
                <a:effectLst>
                  <a:outerShdw blurRad="38100" dist="38100" dir="2700000" algn="tl">
                    <a:srgbClr val="000000">
                      <a:alpha val="43137"/>
                    </a:srgbClr>
                  </a:outerShdw>
                </a:effectLst>
                <a:latin typeface="微软雅黑" panose="020B0503020204020204" charset="-122"/>
                <a:ea typeface="微软雅黑" panose="020B0503020204020204" charset="-122"/>
              </a:rPr>
              <a:t>器官</a:t>
            </a:r>
            <a:endParaRPr lang="zh-CN" altLang="en-US" sz="480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 name="标题 1"/>
          <p:cNvSpPr>
            <a:spLocks noGrp="1"/>
          </p:cNvSpPr>
          <p:nvPr>
            <p:ph type="title"/>
          </p:nvPr>
        </p:nvSpPr>
        <p:spPr>
          <a:xfrm>
            <a:off x="365125" y="38100"/>
            <a:ext cx="8413115" cy="2852420"/>
          </a:xfrm>
        </p:spPr>
        <p:txBody>
          <a:bodyPr>
            <a:normAutofit fontScale="90000"/>
          </a:bodyPr>
          <a:p>
            <a:r>
              <a:rPr lang="zh-CN" altLang="en-US" sz="4800"/>
              <a:t>那这些组织按一定的次序结合在一起，还会形成什么结构呢？</a:t>
            </a:r>
            <a:br>
              <a:rPr lang="zh-CN" altLang="en-US" sz="4800"/>
            </a:br>
            <a:r>
              <a:rPr lang="zh-CN" altLang="en-US" sz="4800"/>
              <a:t>（请阅读教材</a:t>
            </a:r>
            <a:r>
              <a:rPr lang="en-US" altLang="zh-CN" sz="4800"/>
              <a:t>P61</a:t>
            </a:r>
            <a:r>
              <a:rPr lang="zh-CN" altLang="en-US" sz="4800"/>
              <a:t>回答这个问题）</a:t>
            </a:r>
            <a:endParaRPr lang="zh-CN" altLang="en-US" sz="4800"/>
          </a:p>
        </p:txBody>
      </p:sp>
      <p:grpSp>
        <p:nvGrpSpPr>
          <p:cNvPr id="7172" name="Group 7"/>
          <p:cNvGrpSpPr/>
          <p:nvPr/>
        </p:nvGrpSpPr>
        <p:grpSpPr>
          <a:xfrm>
            <a:off x="364808" y="3200083"/>
            <a:ext cx="1439862" cy="1517650"/>
            <a:chOff x="3742" y="1207"/>
            <a:chExt cx="1226" cy="1170"/>
          </a:xfrm>
        </p:grpSpPr>
        <p:pic>
          <p:nvPicPr>
            <p:cNvPr id="7216" name="Picture 8"/>
            <p:cNvPicPr>
              <a:picLocks noChangeAspect="1"/>
            </p:cNvPicPr>
            <p:nvPr/>
          </p:nvPicPr>
          <p:blipFill>
            <a:blip r:embed="rId1"/>
            <a:stretch>
              <a:fillRect/>
            </a:stretch>
          </p:blipFill>
          <p:spPr>
            <a:xfrm>
              <a:off x="3742" y="1207"/>
              <a:ext cx="1224" cy="987"/>
            </a:xfrm>
            <a:prstGeom prst="rect">
              <a:avLst/>
            </a:prstGeom>
            <a:noFill/>
            <a:ln w="9525">
              <a:noFill/>
            </a:ln>
          </p:spPr>
        </p:pic>
        <p:sp>
          <p:nvSpPr>
            <p:cNvPr id="7217" name="Rectangle 9"/>
            <p:cNvSpPr/>
            <p:nvPr/>
          </p:nvSpPr>
          <p:spPr>
            <a:xfrm>
              <a:off x="4468" y="2024"/>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上皮组织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7173" name="Group 10"/>
          <p:cNvGrpSpPr/>
          <p:nvPr/>
        </p:nvGrpSpPr>
        <p:grpSpPr>
          <a:xfrm>
            <a:off x="2608898" y="3200083"/>
            <a:ext cx="1492250" cy="1516062"/>
            <a:chOff x="839" y="2659"/>
            <a:chExt cx="1271" cy="1169"/>
          </a:xfrm>
        </p:grpSpPr>
        <p:pic>
          <p:nvPicPr>
            <p:cNvPr id="7214" name="Picture 11"/>
            <p:cNvPicPr>
              <a:picLocks noChangeAspect="1"/>
            </p:cNvPicPr>
            <p:nvPr/>
          </p:nvPicPr>
          <p:blipFill>
            <a:blip r:embed="rId2"/>
            <a:stretch>
              <a:fillRect/>
            </a:stretch>
          </p:blipFill>
          <p:spPr>
            <a:xfrm>
              <a:off x="839" y="2659"/>
              <a:ext cx="1261" cy="989"/>
            </a:xfrm>
            <a:prstGeom prst="rect">
              <a:avLst/>
            </a:prstGeom>
            <a:noFill/>
            <a:ln w="9525">
              <a:noFill/>
            </a:ln>
          </p:spPr>
        </p:pic>
        <p:sp>
          <p:nvSpPr>
            <p:cNvPr id="7215" name="Rectangle 12"/>
            <p:cNvSpPr/>
            <p:nvPr/>
          </p:nvSpPr>
          <p:spPr>
            <a:xfrm>
              <a:off x="1610" y="3475"/>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肌肉组织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7174" name="Group 13"/>
          <p:cNvGrpSpPr/>
          <p:nvPr/>
        </p:nvGrpSpPr>
        <p:grpSpPr>
          <a:xfrm>
            <a:off x="5004118" y="3201353"/>
            <a:ext cx="1439862" cy="1516062"/>
            <a:chOff x="2290" y="2659"/>
            <a:chExt cx="1226" cy="1169"/>
          </a:xfrm>
        </p:grpSpPr>
        <p:pic>
          <p:nvPicPr>
            <p:cNvPr id="7212" name="Picture 14"/>
            <p:cNvPicPr>
              <a:picLocks noChangeAspect="1"/>
            </p:cNvPicPr>
            <p:nvPr/>
          </p:nvPicPr>
          <p:blipFill>
            <a:blip r:embed="rId3"/>
            <a:stretch>
              <a:fillRect/>
            </a:stretch>
          </p:blipFill>
          <p:spPr>
            <a:xfrm>
              <a:off x="2290" y="2659"/>
              <a:ext cx="1225" cy="976"/>
            </a:xfrm>
            <a:prstGeom prst="rect">
              <a:avLst/>
            </a:prstGeom>
            <a:noFill/>
            <a:ln w="9525">
              <a:noFill/>
            </a:ln>
          </p:spPr>
        </p:pic>
        <p:sp>
          <p:nvSpPr>
            <p:cNvPr id="7213" name="Rectangle 15"/>
            <p:cNvSpPr/>
            <p:nvPr/>
          </p:nvSpPr>
          <p:spPr>
            <a:xfrm>
              <a:off x="3016" y="3475"/>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神经组织</a:t>
              </a:r>
              <a:endParaRPr lang="zh-CN" altLang="en-US" sz="1200" dirty="0">
                <a:solidFill>
                  <a:srgbClr val="FF3300"/>
                </a:solidFill>
                <a:latin typeface="Arial" panose="020B0604020202020204" pitchFamily="34" charset="0"/>
                <a:ea typeface="华文细黑" pitchFamily="2" charset="-122"/>
              </a:endParaRPr>
            </a:p>
          </p:txBody>
        </p:sp>
      </p:grpSp>
      <p:grpSp>
        <p:nvGrpSpPr>
          <p:cNvPr id="7175" name="Group 16"/>
          <p:cNvGrpSpPr/>
          <p:nvPr/>
        </p:nvGrpSpPr>
        <p:grpSpPr>
          <a:xfrm>
            <a:off x="7081203" y="3201353"/>
            <a:ext cx="1439862" cy="1516062"/>
            <a:chOff x="3742" y="2659"/>
            <a:chExt cx="1226" cy="1169"/>
          </a:xfrm>
        </p:grpSpPr>
        <p:pic>
          <p:nvPicPr>
            <p:cNvPr id="7210" name="Picture 17"/>
            <p:cNvPicPr>
              <a:picLocks noChangeAspect="1"/>
            </p:cNvPicPr>
            <p:nvPr/>
          </p:nvPicPr>
          <p:blipFill>
            <a:blip r:embed="rId4"/>
            <a:stretch>
              <a:fillRect/>
            </a:stretch>
          </p:blipFill>
          <p:spPr>
            <a:xfrm>
              <a:off x="3742" y="2659"/>
              <a:ext cx="1225" cy="977"/>
            </a:xfrm>
            <a:prstGeom prst="rect">
              <a:avLst/>
            </a:prstGeom>
            <a:noFill/>
            <a:ln w="9525">
              <a:noFill/>
            </a:ln>
          </p:spPr>
        </p:pic>
        <p:sp>
          <p:nvSpPr>
            <p:cNvPr id="7211" name="Rectangle 18"/>
            <p:cNvSpPr/>
            <p:nvPr/>
          </p:nvSpPr>
          <p:spPr>
            <a:xfrm>
              <a:off x="4468" y="3475"/>
              <a:ext cx="500" cy="353"/>
            </a:xfrm>
            <a:prstGeom prst="rect">
              <a:avLst/>
            </a:prstGeom>
            <a:noFill/>
            <a:ln w="9525">
              <a:noFill/>
            </a:ln>
          </p:spPr>
          <p:txBody>
            <a:bodyPr>
              <a:spAutoFit/>
            </a:bodyPr>
            <a:p>
              <a:r>
                <a:rPr lang="zh-CN" altLang="en-US" sz="1200" dirty="0">
                  <a:solidFill>
                    <a:srgbClr val="FF3300"/>
                  </a:solidFill>
                  <a:latin typeface="Arial" panose="020B0604020202020204" pitchFamily="34" charset="0"/>
                  <a:ea typeface="华文细黑" pitchFamily="2" charset="-122"/>
                </a:rPr>
                <a:t>结缔组织</a:t>
              </a:r>
              <a:endParaRPr lang="zh-CN" altLang="en-US" sz="1200" dirty="0">
                <a:solidFill>
                  <a:srgbClr val="FF3300"/>
                </a:solidFill>
                <a:latin typeface="Arial" panose="020B0604020202020204" pitchFamily="34" charset="0"/>
                <a:ea typeface="华文细黑" pitchFamily="2" charset="-122"/>
              </a:endParaRPr>
            </a:p>
          </p:txBody>
        </p:sp>
      </p:grpSp>
      <p:sp>
        <p:nvSpPr>
          <p:cNvPr id="3" name="加号 2"/>
          <p:cNvSpPr/>
          <p:nvPr/>
        </p:nvSpPr>
        <p:spPr>
          <a:xfrm>
            <a:off x="1881505" y="3384550"/>
            <a:ext cx="728345" cy="742950"/>
          </a:xfrm>
          <a:prstGeom prst="mathPlus">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sp>
        <p:nvSpPr>
          <p:cNvPr id="4" name="加号 3"/>
          <p:cNvSpPr/>
          <p:nvPr/>
        </p:nvSpPr>
        <p:spPr>
          <a:xfrm>
            <a:off x="4219575" y="3384550"/>
            <a:ext cx="704850" cy="742950"/>
          </a:xfrm>
          <a:prstGeom prst="mathPlus">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sp>
        <p:nvSpPr>
          <p:cNvPr id="5" name="加号 4"/>
          <p:cNvSpPr/>
          <p:nvPr/>
        </p:nvSpPr>
        <p:spPr>
          <a:xfrm>
            <a:off x="6376670" y="3384550"/>
            <a:ext cx="704850" cy="742950"/>
          </a:xfrm>
          <a:prstGeom prst="mathPlus">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sp>
        <p:nvSpPr>
          <p:cNvPr id="8" name="右箭头 7"/>
          <p:cNvSpPr/>
          <p:nvPr/>
        </p:nvSpPr>
        <p:spPr>
          <a:xfrm>
            <a:off x="755650" y="5085080"/>
            <a:ext cx="979170" cy="48577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755650" y="5570855"/>
            <a:ext cx="979170" cy="48577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p:cNvPicPr>
            <a:picLocks noChangeAspect="1"/>
          </p:cNvPicPr>
          <p:nvPr/>
        </p:nvPicPr>
        <p:blipFill>
          <a:blip r:embed="rId5"/>
          <a:srcRect r="3076" b="6422"/>
          <a:stretch>
            <a:fillRect/>
          </a:stretch>
        </p:blipFill>
        <p:spPr>
          <a:xfrm>
            <a:off x="2309495" y="4625340"/>
            <a:ext cx="2280920" cy="2202180"/>
          </a:xfrm>
          <a:prstGeom prst="rect">
            <a:avLst/>
          </a:prstGeom>
        </p:spPr>
      </p:pic>
    </p:spTree>
    <p:custDataLst>
      <p:tags r:id="rId6"/>
    </p:custDataLst>
  </p:cSld>
  <p:clrMapOvr>
    <a:masterClrMapping/>
  </p:clrMapOvr>
  <p:transition>
    <p:sndAc>
      <p:stSnd>
        <p:snd r:embed="rId7"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4" name="Group 233"/>
          <p:cNvGrpSpPr/>
          <p:nvPr/>
        </p:nvGrpSpPr>
        <p:grpSpPr>
          <a:xfrm>
            <a:off x="1331913" y="2349500"/>
            <a:ext cx="6769100" cy="3770313"/>
            <a:chOff x="1111" y="1389"/>
            <a:chExt cx="4264" cy="2375"/>
          </a:xfrm>
        </p:grpSpPr>
        <p:sp>
          <p:nvSpPr>
            <p:cNvPr id="8204" name="Rectangle 129"/>
            <p:cNvSpPr/>
            <p:nvPr/>
          </p:nvSpPr>
          <p:spPr>
            <a:xfrm>
              <a:off x="4389" y="3158"/>
              <a:ext cx="986" cy="606"/>
            </a:xfrm>
            <a:prstGeom prst="rect">
              <a:avLst/>
            </a:prstGeom>
            <a:noFill/>
            <a:ln w="9525">
              <a:noFill/>
            </a:ln>
          </p:spPr>
          <p:txBody>
            <a:bodyPr anchor="ctr"/>
            <a:p>
              <a:pPr marL="342900" indent="-342900" eaLnBrk="0" hangingPunct="0"/>
              <a:r>
                <a:rPr lang="zh-CN" altLang="en-US" dirty="0">
                  <a:solidFill>
                    <a:srgbClr val="008000"/>
                  </a:solidFill>
                  <a:latin typeface="Times New Roman" panose="02020603050405020304" pitchFamily="18" charset="0"/>
                  <a:cs typeface="Times New Roman" panose="02020603050405020304" pitchFamily="18" charset="0"/>
                </a:rPr>
                <a:t>肌肉组织等</a:t>
              </a:r>
              <a:endParaRPr lang="zh-CN" altLang="en-US" dirty="0">
                <a:solidFill>
                  <a:srgbClr val="008000"/>
                </a:solidFill>
                <a:latin typeface="Arial" panose="020B0604020202020204" pitchFamily="34" charset="0"/>
                <a:ea typeface="Times New Roman" panose="02020603050405020304" pitchFamily="18" charset="0"/>
              </a:endParaRPr>
            </a:p>
          </p:txBody>
        </p:sp>
        <p:sp>
          <p:nvSpPr>
            <p:cNvPr id="8205" name="Rectangle 128"/>
            <p:cNvSpPr/>
            <p:nvPr/>
          </p:nvSpPr>
          <p:spPr>
            <a:xfrm>
              <a:off x="2825" y="3158"/>
              <a:ext cx="1564" cy="606"/>
            </a:xfrm>
            <a:prstGeom prst="rect">
              <a:avLst/>
            </a:prstGeom>
            <a:noFill/>
            <a:ln w="9525">
              <a:noFill/>
            </a:ln>
          </p:spPr>
          <p:txBody>
            <a:bodyPr anchor="ctr"/>
            <a:p>
              <a:pPr marL="342900" indent="-342900" eaLnBrk="0" hangingPunct="0"/>
              <a:r>
                <a:rPr lang="zh-CN" altLang="en-US" dirty="0">
                  <a:solidFill>
                    <a:srgbClr val="FF3300"/>
                  </a:solidFill>
                  <a:latin typeface="Times New Roman" panose="02020603050405020304" pitchFamily="18" charset="0"/>
                  <a:cs typeface="Times New Roman" panose="02020603050405020304" pitchFamily="18" charset="0"/>
                </a:rPr>
                <a:t>将血液泵至全身</a:t>
              </a:r>
              <a:endParaRPr lang="zh-CN" altLang="en-US" dirty="0">
                <a:solidFill>
                  <a:srgbClr val="FF3300"/>
                </a:solidFill>
                <a:latin typeface="Arial" panose="020B0604020202020204" pitchFamily="34" charset="0"/>
                <a:ea typeface="Times New Roman" panose="02020603050405020304" pitchFamily="18" charset="0"/>
              </a:endParaRPr>
            </a:p>
          </p:txBody>
        </p:sp>
        <p:sp>
          <p:nvSpPr>
            <p:cNvPr id="8206" name="Rectangle 127"/>
            <p:cNvSpPr/>
            <p:nvPr/>
          </p:nvSpPr>
          <p:spPr>
            <a:xfrm>
              <a:off x="2081" y="3158"/>
              <a:ext cx="744" cy="606"/>
            </a:xfrm>
            <a:prstGeom prst="rect">
              <a:avLst/>
            </a:prstGeom>
            <a:noFill/>
            <a:ln w="9525">
              <a:noFill/>
            </a:ln>
          </p:spPr>
          <p:txBody>
            <a:bodyPr anchor="ctr"/>
            <a:p>
              <a:pPr marL="342900" indent="-342900" eaLnBrk="0" hangingPunct="0"/>
              <a:r>
                <a:rPr lang="zh-CN" altLang="en-US" sz="2400" dirty="0">
                  <a:latin typeface="Times New Roman" panose="02020603050405020304" pitchFamily="18" charset="0"/>
                  <a:cs typeface="Times New Roman" panose="02020603050405020304" pitchFamily="18" charset="0"/>
                </a:rPr>
                <a:t>心脏</a:t>
              </a:r>
              <a:endParaRPr lang="zh-CN" altLang="en-US" sz="2400" dirty="0">
                <a:latin typeface="Arial" panose="020B0604020202020204" pitchFamily="34" charset="0"/>
                <a:ea typeface="Times New Roman" panose="02020603050405020304" pitchFamily="18" charset="0"/>
              </a:endParaRPr>
            </a:p>
          </p:txBody>
        </p:sp>
        <p:sp>
          <p:nvSpPr>
            <p:cNvPr id="8207" name="Rectangle 125"/>
            <p:cNvSpPr/>
            <p:nvPr/>
          </p:nvSpPr>
          <p:spPr>
            <a:xfrm>
              <a:off x="4389" y="2535"/>
              <a:ext cx="986" cy="623"/>
            </a:xfrm>
            <a:prstGeom prst="rect">
              <a:avLst/>
            </a:prstGeom>
            <a:noFill/>
            <a:ln w="9525">
              <a:noFill/>
            </a:ln>
          </p:spPr>
          <p:txBody>
            <a:bodyPr anchor="ctr"/>
            <a:p>
              <a:pPr marL="342900" indent="-342900" eaLnBrk="0" hangingPunct="0"/>
              <a:r>
                <a:rPr lang="zh-CN" altLang="en-US" dirty="0">
                  <a:solidFill>
                    <a:srgbClr val="008000"/>
                  </a:solidFill>
                  <a:latin typeface="Times New Roman" panose="02020603050405020304" pitchFamily="18" charset="0"/>
                  <a:cs typeface="Times New Roman" panose="02020603050405020304" pitchFamily="18" charset="0"/>
                </a:rPr>
                <a:t>肌肉组织等</a:t>
              </a:r>
              <a:endParaRPr lang="zh-CN" altLang="en-US" dirty="0">
                <a:solidFill>
                  <a:srgbClr val="008000"/>
                </a:solidFill>
                <a:latin typeface="Arial" panose="020B0604020202020204" pitchFamily="34" charset="0"/>
                <a:ea typeface="Times New Roman" panose="02020603050405020304" pitchFamily="18" charset="0"/>
              </a:endParaRPr>
            </a:p>
          </p:txBody>
        </p:sp>
        <p:sp>
          <p:nvSpPr>
            <p:cNvPr id="8208" name="Rectangle 124"/>
            <p:cNvSpPr/>
            <p:nvPr/>
          </p:nvSpPr>
          <p:spPr>
            <a:xfrm>
              <a:off x="2825" y="2535"/>
              <a:ext cx="1564" cy="623"/>
            </a:xfrm>
            <a:prstGeom prst="rect">
              <a:avLst/>
            </a:prstGeom>
            <a:noFill/>
            <a:ln w="9525">
              <a:noFill/>
            </a:ln>
          </p:spPr>
          <p:txBody>
            <a:bodyPr anchor="ctr"/>
            <a:p>
              <a:pPr marL="342900" indent="-342900" eaLnBrk="0" hangingPunct="0"/>
              <a:r>
                <a:rPr lang="zh-CN" altLang="en-US" dirty="0">
                  <a:solidFill>
                    <a:srgbClr val="FF3300"/>
                  </a:solidFill>
                  <a:latin typeface="Times New Roman" panose="02020603050405020304" pitchFamily="18" charset="0"/>
                  <a:cs typeface="Times New Roman" panose="02020603050405020304" pitchFamily="18" charset="0"/>
                </a:rPr>
                <a:t>贮存和消化食物</a:t>
              </a:r>
              <a:endParaRPr lang="zh-CN" altLang="en-US" dirty="0">
                <a:solidFill>
                  <a:srgbClr val="FF3300"/>
                </a:solidFill>
                <a:latin typeface="Arial" panose="020B0604020202020204" pitchFamily="34" charset="0"/>
                <a:ea typeface="Times New Roman" panose="02020603050405020304" pitchFamily="18" charset="0"/>
              </a:endParaRPr>
            </a:p>
          </p:txBody>
        </p:sp>
        <p:sp>
          <p:nvSpPr>
            <p:cNvPr id="8209" name="Rectangle 123"/>
            <p:cNvSpPr/>
            <p:nvPr/>
          </p:nvSpPr>
          <p:spPr>
            <a:xfrm>
              <a:off x="2081" y="2535"/>
              <a:ext cx="744" cy="623"/>
            </a:xfrm>
            <a:prstGeom prst="rect">
              <a:avLst/>
            </a:prstGeom>
            <a:noFill/>
            <a:ln w="9525">
              <a:noFill/>
            </a:ln>
          </p:spPr>
          <p:txBody>
            <a:bodyPr anchor="ctr"/>
            <a:p>
              <a:pPr marL="342900" indent="-342900" eaLnBrk="0" hangingPunct="0"/>
              <a:r>
                <a:rPr lang="zh-CN" altLang="en-US" sz="2400" dirty="0">
                  <a:latin typeface="Times New Roman" panose="02020603050405020304" pitchFamily="18" charset="0"/>
                  <a:cs typeface="Times New Roman" panose="02020603050405020304" pitchFamily="18" charset="0"/>
                </a:rPr>
                <a:t>胃</a:t>
              </a:r>
              <a:endParaRPr lang="zh-CN" altLang="en-US" sz="2400" dirty="0">
                <a:latin typeface="Arial" panose="020B0604020202020204" pitchFamily="34" charset="0"/>
                <a:ea typeface="Times New Roman" panose="02020603050405020304" pitchFamily="18" charset="0"/>
              </a:endParaRPr>
            </a:p>
          </p:txBody>
        </p:sp>
        <p:sp>
          <p:nvSpPr>
            <p:cNvPr id="8210" name="Rectangle 121"/>
            <p:cNvSpPr/>
            <p:nvPr/>
          </p:nvSpPr>
          <p:spPr>
            <a:xfrm>
              <a:off x="4389" y="1929"/>
              <a:ext cx="986" cy="606"/>
            </a:xfrm>
            <a:prstGeom prst="rect">
              <a:avLst/>
            </a:prstGeom>
            <a:noFill/>
            <a:ln w="9525">
              <a:noFill/>
            </a:ln>
          </p:spPr>
          <p:txBody>
            <a:bodyPr anchor="ctr"/>
            <a:p>
              <a:pPr marL="342900" indent="-342900" eaLnBrk="0" hangingPunct="0"/>
              <a:r>
                <a:rPr lang="zh-CN" altLang="en-US" dirty="0">
                  <a:solidFill>
                    <a:srgbClr val="008000"/>
                  </a:solidFill>
                  <a:latin typeface="Times New Roman" panose="02020603050405020304" pitchFamily="18" charset="0"/>
                  <a:cs typeface="Times New Roman" panose="02020603050405020304" pitchFamily="18" charset="0"/>
                </a:rPr>
                <a:t>神经组织等</a:t>
              </a:r>
              <a:endParaRPr lang="zh-CN" altLang="en-US" dirty="0">
                <a:solidFill>
                  <a:srgbClr val="008000"/>
                </a:solidFill>
                <a:latin typeface="Arial" panose="020B0604020202020204" pitchFamily="34" charset="0"/>
                <a:ea typeface="Times New Roman" panose="02020603050405020304" pitchFamily="18" charset="0"/>
              </a:endParaRPr>
            </a:p>
          </p:txBody>
        </p:sp>
        <p:sp>
          <p:nvSpPr>
            <p:cNvPr id="8211" name="Rectangle 120"/>
            <p:cNvSpPr/>
            <p:nvPr/>
          </p:nvSpPr>
          <p:spPr>
            <a:xfrm>
              <a:off x="2825" y="1929"/>
              <a:ext cx="1564" cy="606"/>
            </a:xfrm>
            <a:prstGeom prst="rect">
              <a:avLst/>
            </a:prstGeom>
            <a:noFill/>
            <a:ln w="9525">
              <a:noFill/>
            </a:ln>
          </p:spPr>
          <p:txBody>
            <a:bodyPr anchor="ctr"/>
            <a:p>
              <a:pPr marL="342900" indent="-342900" eaLnBrk="0" hangingPunct="0"/>
              <a:r>
                <a:rPr lang="zh-CN" altLang="en-US" dirty="0">
                  <a:solidFill>
                    <a:srgbClr val="FF3300"/>
                  </a:solidFill>
                  <a:latin typeface="Times New Roman" panose="02020603050405020304" pitchFamily="18" charset="0"/>
                  <a:cs typeface="Times New Roman" panose="02020603050405020304" pitchFamily="18" charset="0"/>
                </a:rPr>
                <a:t>调控全身</a:t>
              </a:r>
              <a:endParaRPr lang="zh-CN" altLang="en-US" dirty="0">
                <a:solidFill>
                  <a:srgbClr val="FF3300"/>
                </a:solidFill>
                <a:latin typeface="Arial" panose="020B0604020202020204" pitchFamily="34" charset="0"/>
                <a:cs typeface="Times New Roman" panose="02020603050405020304" pitchFamily="18" charset="0"/>
              </a:endParaRPr>
            </a:p>
            <a:p>
              <a:pPr marL="342900" indent="-342900" eaLnBrk="0" hangingPunct="0"/>
              <a:r>
                <a:rPr lang="zh-CN" altLang="en-US" dirty="0">
                  <a:solidFill>
                    <a:srgbClr val="FF3300"/>
                  </a:solidFill>
                  <a:latin typeface="Times New Roman" panose="02020603050405020304" pitchFamily="18" charset="0"/>
                  <a:cs typeface="Times New Roman" panose="02020603050405020304" pitchFamily="18" charset="0"/>
                </a:rPr>
                <a:t>生命活动</a:t>
              </a:r>
              <a:endParaRPr lang="zh-CN" altLang="en-US" dirty="0">
                <a:solidFill>
                  <a:srgbClr val="FF3300"/>
                </a:solidFill>
                <a:latin typeface="Arial" panose="020B0604020202020204" pitchFamily="34" charset="0"/>
                <a:ea typeface="Times New Roman" panose="02020603050405020304" pitchFamily="18" charset="0"/>
              </a:endParaRPr>
            </a:p>
          </p:txBody>
        </p:sp>
        <p:sp>
          <p:nvSpPr>
            <p:cNvPr id="8212" name="Rectangle 119"/>
            <p:cNvSpPr/>
            <p:nvPr/>
          </p:nvSpPr>
          <p:spPr>
            <a:xfrm>
              <a:off x="2064" y="1933"/>
              <a:ext cx="744" cy="606"/>
            </a:xfrm>
            <a:prstGeom prst="rect">
              <a:avLst/>
            </a:prstGeom>
            <a:noFill/>
            <a:ln w="9525">
              <a:noFill/>
            </a:ln>
          </p:spPr>
          <p:txBody>
            <a:bodyPr anchor="ctr"/>
            <a:p>
              <a:pPr marL="342900" indent="-342900" eaLnBrk="0" hangingPunct="0"/>
              <a:r>
                <a:rPr lang="zh-CN" altLang="en-US" sz="2400" dirty="0">
                  <a:latin typeface="Times New Roman" panose="02020603050405020304" pitchFamily="18" charset="0"/>
                  <a:cs typeface="Times New Roman" panose="02020603050405020304" pitchFamily="18" charset="0"/>
                </a:rPr>
                <a:t>大脑</a:t>
              </a:r>
              <a:endParaRPr lang="zh-CN" altLang="en-US" sz="2400" dirty="0">
                <a:latin typeface="Arial" panose="020B0604020202020204" pitchFamily="34" charset="0"/>
                <a:ea typeface="Times New Roman" panose="02020603050405020304" pitchFamily="18" charset="0"/>
              </a:endParaRPr>
            </a:p>
          </p:txBody>
        </p:sp>
        <p:sp>
          <p:nvSpPr>
            <p:cNvPr id="8213" name="Rectangle 117"/>
            <p:cNvSpPr/>
            <p:nvPr/>
          </p:nvSpPr>
          <p:spPr>
            <a:xfrm>
              <a:off x="4389" y="1389"/>
              <a:ext cx="986" cy="540"/>
            </a:xfrm>
            <a:prstGeom prst="rect">
              <a:avLst/>
            </a:prstGeom>
            <a:noFill/>
            <a:ln w="9525">
              <a:noFill/>
            </a:ln>
          </p:spPr>
          <p:txBody>
            <a:bodyPr anchor="ctr"/>
            <a:p>
              <a:pPr marL="342900" indent="-342900" algn="ctr" eaLnBrk="0" hangingPunct="0"/>
              <a:r>
                <a:rPr lang="zh-CN" altLang="en-US" sz="2400" dirty="0">
                  <a:latin typeface="Times New Roman" panose="02020603050405020304" pitchFamily="18" charset="0"/>
                  <a:cs typeface="Times New Roman" panose="02020603050405020304" pitchFamily="18" charset="0"/>
                </a:rPr>
                <a:t>主要构成</a:t>
              </a:r>
              <a:endParaRPr lang="zh-CN" altLang="en-US" sz="2400" dirty="0">
                <a:latin typeface="Arial" panose="020B0604020202020204" pitchFamily="34" charset="0"/>
                <a:ea typeface="Times New Roman" panose="02020603050405020304" pitchFamily="18" charset="0"/>
              </a:endParaRPr>
            </a:p>
          </p:txBody>
        </p:sp>
        <p:sp>
          <p:nvSpPr>
            <p:cNvPr id="8214" name="Rectangle 116"/>
            <p:cNvSpPr/>
            <p:nvPr/>
          </p:nvSpPr>
          <p:spPr>
            <a:xfrm>
              <a:off x="2825" y="1389"/>
              <a:ext cx="1564" cy="540"/>
            </a:xfrm>
            <a:prstGeom prst="rect">
              <a:avLst/>
            </a:prstGeom>
            <a:noFill/>
            <a:ln w="9525">
              <a:noFill/>
            </a:ln>
          </p:spPr>
          <p:txBody>
            <a:bodyPr anchor="ctr"/>
            <a:p>
              <a:pPr marL="342900" indent="-342900" algn="ctr" eaLnBrk="0" hangingPunct="0"/>
              <a:r>
                <a:rPr lang="zh-CN" altLang="en-US" sz="2400" dirty="0">
                  <a:latin typeface="Times New Roman" panose="02020603050405020304" pitchFamily="18" charset="0"/>
                  <a:cs typeface="Times New Roman" panose="02020603050405020304" pitchFamily="18" charset="0"/>
                </a:rPr>
                <a:t>功能</a:t>
              </a:r>
              <a:endParaRPr lang="zh-CN" altLang="en-US" sz="2400" dirty="0">
                <a:latin typeface="Arial" panose="020B0604020202020204" pitchFamily="34" charset="0"/>
                <a:ea typeface="Times New Roman" panose="02020603050405020304" pitchFamily="18" charset="0"/>
              </a:endParaRPr>
            </a:p>
          </p:txBody>
        </p:sp>
        <p:sp>
          <p:nvSpPr>
            <p:cNvPr id="8215" name="Rectangle 115"/>
            <p:cNvSpPr/>
            <p:nvPr/>
          </p:nvSpPr>
          <p:spPr>
            <a:xfrm>
              <a:off x="2081" y="1389"/>
              <a:ext cx="744" cy="540"/>
            </a:xfrm>
            <a:prstGeom prst="rect">
              <a:avLst/>
            </a:prstGeom>
            <a:noFill/>
            <a:ln w="9525">
              <a:noFill/>
            </a:ln>
          </p:spPr>
          <p:txBody>
            <a:bodyPr anchor="ctr"/>
            <a:p>
              <a:pPr marL="342900" indent="-342900" algn="ctr" eaLnBrk="0" hangingPunct="0"/>
              <a:r>
                <a:rPr lang="zh-CN" altLang="en-US" sz="2400" dirty="0">
                  <a:latin typeface="Times New Roman" panose="02020603050405020304" pitchFamily="18" charset="0"/>
                  <a:cs typeface="Times New Roman" panose="02020603050405020304" pitchFamily="18" charset="0"/>
                </a:rPr>
                <a:t>名称</a:t>
              </a:r>
              <a:endParaRPr lang="zh-CN" altLang="en-US" sz="2400" dirty="0">
                <a:latin typeface="Arial" panose="020B0604020202020204" pitchFamily="34" charset="0"/>
                <a:ea typeface="Times New Roman" panose="02020603050405020304" pitchFamily="18" charset="0"/>
              </a:endParaRPr>
            </a:p>
          </p:txBody>
        </p:sp>
        <p:sp>
          <p:nvSpPr>
            <p:cNvPr id="8216" name="Rectangle 114"/>
            <p:cNvSpPr/>
            <p:nvPr/>
          </p:nvSpPr>
          <p:spPr>
            <a:xfrm>
              <a:off x="1111" y="1389"/>
              <a:ext cx="970" cy="540"/>
            </a:xfrm>
            <a:prstGeom prst="rect">
              <a:avLst/>
            </a:prstGeom>
            <a:noFill/>
            <a:ln w="9525">
              <a:noFill/>
            </a:ln>
          </p:spPr>
          <p:txBody>
            <a:bodyPr anchor="ctr"/>
            <a:p>
              <a:pPr marL="342900" indent="-342900" algn="ctr" eaLnBrk="0" hangingPunct="0"/>
              <a:r>
                <a:rPr lang="zh-CN" altLang="en-US" sz="2400" dirty="0">
                  <a:latin typeface="Times New Roman" panose="02020603050405020304" pitchFamily="18" charset="0"/>
                  <a:cs typeface="Times New Roman" panose="02020603050405020304" pitchFamily="18" charset="0"/>
                </a:rPr>
                <a:t>器官图片</a:t>
              </a:r>
              <a:endParaRPr lang="zh-CN" altLang="en-US" sz="2400" dirty="0">
                <a:latin typeface="Arial" panose="020B0604020202020204" pitchFamily="34" charset="0"/>
                <a:ea typeface="Times New Roman" panose="02020603050405020304" pitchFamily="18" charset="0"/>
              </a:endParaRPr>
            </a:p>
          </p:txBody>
        </p:sp>
        <p:sp>
          <p:nvSpPr>
            <p:cNvPr id="8217" name="Line 136"/>
            <p:cNvSpPr/>
            <p:nvPr/>
          </p:nvSpPr>
          <p:spPr>
            <a:xfrm>
              <a:off x="1111" y="1929"/>
              <a:ext cx="4264" cy="0"/>
            </a:xfrm>
            <a:prstGeom prst="line">
              <a:avLst/>
            </a:prstGeom>
            <a:ln w="12700" cap="flat" cmpd="sng">
              <a:solidFill>
                <a:srgbClr val="009999"/>
              </a:solidFill>
              <a:prstDash val="solid"/>
              <a:headEnd type="none" w="med" len="med"/>
              <a:tailEnd type="none" w="med" len="med"/>
            </a:ln>
          </p:spPr>
        </p:sp>
        <p:sp>
          <p:nvSpPr>
            <p:cNvPr id="8218" name="Line 138"/>
            <p:cNvSpPr/>
            <p:nvPr/>
          </p:nvSpPr>
          <p:spPr>
            <a:xfrm>
              <a:off x="2081" y="1389"/>
              <a:ext cx="0" cy="2375"/>
            </a:xfrm>
            <a:prstGeom prst="line">
              <a:avLst/>
            </a:prstGeom>
            <a:ln w="12700" cap="flat" cmpd="sng">
              <a:solidFill>
                <a:srgbClr val="009999"/>
              </a:solidFill>
              <a:prstDash val="solid"/>
              <a:headEnd type="none" w="med" len="med"/>
              <a:tailEnd type="none" w="med" len="med"/>
            </a:ln>
          </p:spPr>
        </p:sp>
        <p:sp>
          <p:nvSpPr>
            <p:cNvPr id="8219" name="Line 141"/>
            <p:cNvSpPr/>
            <p:nvPr/>
          </p:nvSpPr>
          <p:spPr>
            <a:xfrm>
              <a:off x="2825" y="1389"/>
              <a:ext cx="0" cy="2375"/>
            </a:xfrm>
            <a:prstGeom prst="line">
              <a:avLst/>
            </a:prstGeom>
            <a:ln w="12700" cap="flat" cmpd="sng">
              <a:solidFill>
                <a:srgbClr val="009999"/>
              </a:solidFill>
              <a:prstDash val="solid"/>
              <a:headEnd type="none" w="med" len="med"/>
              <a:tailEnd type="none" w="med" len="med"/>
            </a:ln>
          </p:spPr>
        </p:sp>
        <p:sp>
          <p:nvSpPr>
            <p:cNvPr id="8220" name="Line 144"/>
            <p:cNvSpPr/>
            <p:nvPr/>
          </p:nvSpPr>
          <p:spPr>
            <a:xfrm>
              <a:off x="4389" y="1389"/>
              <a:ext cx="0" cy="2375"/>
            </a:xfrm>
            <a:prstGeom prst="line">
              <a:avLst/>
            </a:prstGeom>
            <a:ln w="12700" cap="flat" cmpd="sng">
              <a:solidFill>
                <a:srgbClr val="009999"/>
              </a:solidFill>
              <a:prstDash val="solid"/>
              <a:headEnd type="none" w="med" len="med"/>
              <a:tailEnd type="none" w="med" len="med"/>
            </a:ln>
          </p:spPr>
        </p:sp>
        <p:sp>
          <p:nvSpPr>
            <p:cNvPr id="8221" name="Line 148"/>
            <p:cNvSpPr/>
            <p:nvPr/>
          </p:nvSpPr>
          <p:spPr>
            <a:xfrm>
              <a:off x="1111" y="2535"/>
              <a:ext cx="4264" cy="0"/>
            </a:xfrm>
            <a:prstGeom prst="line">
              <a:avLst/>
            </a:prstGeom>
            <a:ln w="12700" cap="flat" cmpd="sng">
              <a:solidFill>
                <a:srgbClr val="009999"/>
              </a:solidFill>
              <a:prstDash val="solid"/>
              <a:headEnd type="none" w="med" len="med"/>
              <a:tailEnd type="none" w="med" len="med"/>
            </a:ln>
          </p:spPr>
        </p:sp>
        <p:sp>
          <p:nvSpPr>
            <p:cNvPr id="8222" name="Line 166"/>
            <p:cNvSpPr/>
            <p:nvPr/>
          </p:nvSpPr>
          <p:spPr>
            <a:xfrm>
              <a:off x="1111" y="3158"/>
              <a:ext cx="4264" cy="0"/>
            </a:xfrm>
            <a:prstGeom prst="line">
              <a:avLst/>
            </a:prstGeom>
            <a:ln w="12700" cap="flat" cmpd="sng">
              <a:solidFill>
                <a:srgbClr val="009999"/>
              </a:solidFill>
              <a:prstDash val="solid"/>
              <a:headEnd type="none" w="med" len="med"/>
              <a:tailEnd type="none" w="med" len="med"/>
            </a:ln>
          </p:spPr>
        </p:sp>
        <p:sp>
          <p:nvSpPr>
            <p:cNvPr id="8223" name="Line 130"/>
            <p:cNvSpPr/>
            <p:nvPr/>
          </p:nvSpPr>
          <p:spPr>
            <a:xfrm>
              <a:off x="1111" y="1389"/>
              <a:ext cx="4264" cy="0"/>
            </a:xfrm>
            <a:prstGeom prst="line">
              <a:avLst/>
            </a:prstGeom>
            <a:ln w="19050" cap="sq" cmpd="sng">
              <a:solidFill>
                <a:schemeClr val="hlink"/>
              </a:solidFill>
              <a:prstDash val="solid"/>
              <a:headEnd type="none" w="med" len="med"/>
              <a:tailEnd type="none" w="med" len="med"/>
            </a:ln>
          </p:spPr>
        </p:sp>
        <p:sp>
          <p:nvSpPr>
            <p:cNvPr id="8224" name="Line 132"/>
            <p:cNvSpPr/>
            <p:nvPr/>
          </p:nvSpPr>
          <p:spPr>
            <a:xfrm>
              <a:off x="1111" y="1389"/>
              <a:ext cx="0" cy="2375"/>
            </a:xfrm>
            <a:prstGeom prst="line">
              <a:avLst/>
            </a:prstGeom>
            <a:ln w="19050" cap="sq" cmpd="sng">
              <a:solidFill>
                <a:schemeClr val="hlink"/>
              </a:solidFill>
              <a:prstDash val="solid"/>
              <a:headEnd type="none" w="med" len="med"/>
              <a:tailEnd type="none" w="med" len="med"/>
            </a:ln>
          </p:spPr>
        </p:sp>
        <p:sp>
          <p:nvSpPr>
            <p:cNvPr id="8225" name="Line 133"/>
            <p:cNvSpPr/>
            <p:nvPr/>
          </p:nvSpPr>
          <p:spPr>
            <a:xfrm>
              <a:off x="5375" y="1389"/>
              <a:ext cx="0" cy="2375"/>
            </a:xfrm>
            <a:prstGeom prst="line">
              <a:avLst/>
            </a:prstGeom>
            <a:ln w="19050" cap="sq" cmpd="sng">
              <a:solidFill>
                <a:schemeClr val="hlink"/>
              </a:solidFill>
              <a:prstDash val="solid"/>
              <a:headEnd type="none" w="med" len="med"/>
              <a:tailEnd type="none" w="med" len="med"/>
            </a:ln>
          </p:spPr>
        </p:sp>
        <p:sp>
          <p:nvSpPr>
            <p:cNvPr id="8226" name="Line 131"/>
            <p:cNvSpPr/>
            <p:nvPr/>
          </p:nvSpPr>
          <p:spPr>
            <a:xfrm>
              <a:off x="1111" y="3764"/>
              <a:ext cx="4264" cy="0"/>
            </a:xfrm>
            <a:prstGeom prst="line">
              <a:avLst/>
            </a:prstGeom>
            <a:ln w="19050" cap="sq" cmpd="sng">
              <a:solidFill>
                <a:schemeClr val="hlink"/>
              </a:solidFill>
              <a:prstDash val="solid"/>
              <a:headEnd type="none" w="med" len="med"/>
              <a:tailEnd type="none" w="med" len="med"/>
            </a:ln>
          </p:spPr>
        </p:sp>
        <p:pic>
          <p:nvPicPr>
            <p:cNvPr id="8227" name="Picture 51"/>
            <p:cNvPicPr>
              <a:picLocks noChangeAspect="1"/>
            </p:cNvPicPr>
            <p:nvPr/>
          </p:nvPicPr>
          <p:blipFill>
            <a:blip r:embed="rId1">
              <a:lum bright="4001" contrast="4000"/>
            </a:blip>
            <a:stretch>
              <a:fillRect/>
            </a:stretch>
          </p:blipFill>
          <p:spPr>
            <a:xfrm>
              <a:off x="1292" y="1972"/>
              <a:ext cx="622" cy="537"/>
            </a:xfrm>
            <a:prstGeom prst="rect">
              <a:avLst/>
            </a:prstGeom>
            <a:noFill/>
            <a:ln w="9525">
              <a:noFill/>
            </a:ln>
          </p:spPr>
        </p:pic>
        <p:pic>
          <p:nvPicPr>
            <p:cNvPr id="8228" name="Picture 52"/>
            <p:cNvPicPr>
              <a:picLocks noChangeAspect="1"/>
            </p:cNvPicPr>
            <p:nvPr/>
          </p:nvPicPr>
          <p:blipFill>
            <a:blip r:embed="rId2">
              <a:lum bright="4001" contrast="4000"/>
            </a:blip>
            <a:stretch>
              <a:fillRect/>
            </a:stretch>
          </p:blipFill>
          <p:spPr>
            <a:xfrm>
              <a:off x="1292" y="2568"/>
              <a:ext cx="586" cy="563"/>
            </a:xfrm>
            <a:prstGeom prst="rect">
              <a:avLst/>
            </a:prstGeom>
            <a:noFill/>
            <a:ln w="9525">
              <a:noFill/>
            </a:ln>
          </p:spPr>
        </p:pic>
        <p:pic>
          <p:nvPicPr>
            <p:cNvPr id="8229" name="Picture 53"/>
            <p:cNvPicPr>
              <a:picLocks noChangeAspect="1"/>
            </p:cNvPicPr>
            <p:nvPr/>
          </p:nvPicPr>
          <p:blipFill>
            <a:blip r:embed="rId3">
              <a:lum bright="4001" contrast="4000"/>
            </a:blip>
            <a:stretch>
              <a:fillRect/>
            </a:stretch>
          </p:blipFill>
          <p:spPr>
            <a:xfrm>
              <a:off x="1338" y="3203"/>
              <a:ext cx="496" cy="545"/>
            </a:xfrm>
            <a:prstGeom prst="rect">
              <a:avLst/>
            </a:prstGeom>
            <a:noFill/>
            <a:ln w="9525">
              <a:noFill/>
            </a:ln>
          </p:spPr>
        </p:pic>
      </p:grpSp>
      <p:sp>
        <p:nvSpPr>
          <p:cNvPr id="8195" name="Text Box 234"/>
          <p:cNvSpPr txBox="1"/>
          <p:nvPr/>
        </p:nvSpPr>
        <p:spPr>
          <a:xfrm>
            <a:off x="3276600" y="549275"/>
            <a:ext cx="4751388" cy="641350"/>
          </a:xfrm>
          <a:prstGeom prst="rect">
            <a:avLst/>
          </a:prstGeom>
          <a:noFill/>
          <a:ln w="9525">
            <a:noFill/>
          </a:ln>
        </p:spPr>
        <p:txBody>
          <a:bodyPr>
            <a:spAutoFit/>
          </a:bodyPr>
          <a:p>
            <a:pPr>
              <a:lnSpc>
                <a:spcPct val="120000"/>
              </a:lnSpc>
              <a:spcBef>
                <a:spcPct val="50000"/>
              </a:spcBef>
            </a:pPr>
            <a:r>
              <a:rPr lang="zh-CN" altLang="en-US" sz="3000" dirty="0">
                <a:solidFill>
                  <a:srgbClr val="FF0000"/>
                </a:solidFill>
                <a:latin typeface="交通标志专用字体" pitchFamily="2" charset="-122"/>
              </a:rPr>
              <a:t>组织进一步形成器官</a:t>
            </a:r>
            <a:endParaRPr lang="zh-CN" altLang="en-US" sz="3000" dirty="0">
              <a:solidFill>
                <a:srgbClr val="FF0000"/>
              </a:solidFill>
              <a:latin typeface="交通标志专用字体" pitchFamily="2" charset="-122"/>
            </a:endParaRPr>
          </a:p>
        </p:txBody>
      </p:sp>
      <p:sp>
        <p:nvSpPr>
          <p:cNvPr id="91371" name="AutoShape 235"/>
          <p:cNvSpPr>
            <a:spLocks noChangeArrowheads="1"/>
          </p:cNvSpPr>
          <p:nvPr/>
        </p:nvSpPr>
        <p:spPr bwMode="auto">
          <a:xfrm>
            <a:off x="827088" y="620713"/>
            <a:ext cx="2232025" cy="503238"/>
          </a:xfrm>
          <a:prstGeom prst="roundRect">
            <a:avLst>
              <a:gd name="adj" fmla="val 50000"/>
            </a:avLst>
          </a:prstGeom>
          <a:solidFill>
            <a:srgbClr val="008000"/>
          </a:solidFill>
          <a:ln w="25400">
            <a:solidFill>
              <a:srgbClr val="808080"/>
            </a:solid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FF00"/>
                </a:solidFill>
                <a:effectLst/>
                <a:uLnTx/>
                <a:uFillTx/>
                <a:latin typeface="长城特圆体" pitchFamily="49" charset="-122"/>
                <a:ea typeface="宋体" panose="02010600030101010101" pitchFamily="2" charset="-122"/>
                <a:cs typeface="+mn-cs"/>
              </a:rPr>
              <a:t>合作学习二</a:t>
            </a:r>
            <a:endParaRPr kumimoji="0" lang="zh-CN" altLang="en-US" sz="3200" b="1" i="0" u="none" strike="noStrike" kern="1200" cap="none" spc="0" normalizeH="0" baseline="0" noProof="0" dirty="0">
              <a:ln>
                <a:noFill/>
              </a:ln>
              <a:solidFill>
                <a:srgbClr val="FFFF00"/>
              </a:solidFill>
              <a:effectLst/>
              <a:uLnTx/>
              <a:uFillTx/>
              <a:latin typeface="长城特圆体" pitchFamily="49" charset="-122"/>
              <a:ea typeface="宋体" panose="02010600030101010101" pitchFamily="2" charset="-122"/>
              <a:cs typeface="+mn-cs"/>
            </a:endParaRPr>
          </a:p>
        </p:txBody>
      </p:sp>
      <p:sp>
        <p:nvSpPr>
          <p:cNvPr id="8197" name="Text Box 3"/>
          <p:cNvSpPr txBox="1"/>
          <p:nvPr/>
        </p:nvSpPr>
        <p:spPr>
          <a:xfrm>
            <a:off x="971550" y="1268413"/>
            <a:ext cx="7488238" cy="977900"/>
          </a:xfrm>
          <a:prstGeom prst="rect">
            <a:avLst/>
          </a:prstGeom>
          <a:noFill/>
          <a:ln w="9525">
            <a:noFill/>
          </a:ln>
        </p:spPr>
        <p:txBody>
          <a:bodyPr>
            <a:spAutoFit/>
          </a:bodyPr>
          <a:p>
            <a:pPr>
              <a:lnSpc>
                <a:spcPct val="120000"/>
              </a:lnSpc>
              <a:spcBef>
                <a:spcPct val="30000"/>
              </a:spcBef>
            </a:pPr>
            <a:r>
              <a:rPr lang="en-US" altLang="zh-CN" sz="2400" dirty="0">
                <a:latin typeface="汉堡包手机字体" pitchFamily="34" charset="-122"/>
                <a:ea typeface="汉堡包手机字体" pitchFamily="34" charset="-122"/>
              </a:rPr>
              <a:t>   1.</a:t>
            </a:r>
            <a:r>
              <a:rPr lang="zh-CN" altLang="en-US" sz="2400" dirty="0">
                <a:latin typeface="汉堡包手机字体" pitchFamily="34" charset="-122"/>
                <a:ea typeface="汉堡包手机字体" pitchFamily="34" charset="-122"/>
              </a:rPr>
              <a:t>据</a:t>
            </a:r>
            <a:r>
              <a:rPr lang="en-US" altLang="zh-CN" sz="2400" dirty="0">
                <a:latin typeface="汉堡包手机字体" pitchFamily="34" charset="-122"/>
                <a:ea typeface="汉堡包手机字体" pitchFamily="34" charset="-122"/>
              </a:rPr>
              <a:t>61</a:t>
            </a:r>
            <a:r>
              <a:rPr lang="zh-CN" altLang="en-US" sz="2400" dirty="0">
                <a:latin typeface="汉堡包手机字体" pitchFamily="34" charset="-122"/>
                <a:ea typeface="汉堡包手机字体" pitchFamily="34" charset="-122"/>
              </a:rPr>
              <a:t>页图文完成下表，知道器官通常是由多种组织构成的。</a:t>
            </a:r>
            <a:endParaRPr lang="zh-CN" altLang="en-US" sz="2200" dirty="0">
              <a:latin typeface="汉堡包手机字体" pitchFamily="34" charset="-122"/>
              <a:ea typeface="汉堡包手机字体" pitchFamily="34" charset="-122"/>
            </a:endParaRPr>
          </a:p>
        </p:txBody>
      </p:sp>
      <p:sp>
        <p:nvSpPr>
          <p:cNvPr id="91374" name="Rectangle 238"/>
          <p:cNvSpPr/>
          <p:nvPr/>
        </p:nvSpPr>
        <p:spPr>
          <a:xfrm>
            <a:off x="4140200" y="3284538"/>
            <a:ext cx="2160588" cy="793750"/>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91375" name="Rectangle 239"/>
          <p:cNvSpPr/>
          <p:nvPr/>
        </p:nvSpPr>
        <p:spPr>
          <a:xfrm>
            <a:off x="4140200" y="4292600"/>
            <a:ext cx="2160588" cy="793750"/>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91376" name="Rectangle 240"/>
          <p:cNvSpPr/>
          <p:nvPr/>
        </p:nvSpPr>
        <p:spPr>
          <a:xfrm>
            <a:off x="4140200" y="5229225"/>
            <a:ext cx="2160588" cy="793750"/>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91377" name="Rectangle 241"/>
          <p:cNvSpPr/>
          <p:nvPr/>
        </p:nvSpPr>
        <p:spPr>
          <a:xfrm>
            <a:off x="6588125" y="5229225"/>
            <a:ext cx="1368425" cy="793750"/>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91378" name="Rectangle 242"/>
          <p:cNvSpPr/>
          <p:nvPr/>
        </p:nvSpPr>
        <p:spPr>
          <a:xfrm>
            <a:off x="6588125" y="4292600"/>
            <a:ext cx="1368425" cy="793750"/>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91379" name="Rectangle 243"/>
          <p:cNvSpPr/>
          <p:nvPr/>
        </p:nvSpPr>
        <p:spPr>
          <a:xfrm>
            <a:off x="6588125" y="3284538"/>
            <a:ext cx="1368425" cy="793750"/>
          </a:xfrm>
          <a:prstGeom prst="rect">
            <a:avLst/>
          </a:prstGeom>
          <a:solidFill>
            <a:srgbClr val="F8F8F8"/>
          </a:solidFill>
          <a:ln w="9525" cap="flat" cmpd="sng">
            <a:solidFill>
              <a:srgbClr val="F8F8F8"/>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1374"/>
                                        </p:tgtEl>
                                      </p:cBhvr>
                                    </p:animEffect>
                                    <p:set>
                                      <p:cBhvr>
                                        <p:cTn id="7" dur="1" fill="hold">
                                          <p:stCondLst>
                                            <p:cond delay="499"/>
                                          </p:stCondLst>
                                        </p:cTn>
                                        <p:tgtEl>
                                          <p:spTgt spid="913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1379"/>
                                        </p:tgtEl>
                                      </p:cBhvr>
                                    </p:animEffect>
                                    <p:set>
                                      <p:cBhvr>
                                        <p:cTn id="12" dur="1" fill="hold">
                                          <p:stCondLst>
                                            <p:cond delay="499"/>
                                          </p:stCondLst>
                                        </p:cTn>
                                        <p:tgtEl>
                                          <p:spTgt spid="9137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1375"/>
                                        </p:tgtEl>
                                      </p:cBhvr>
                                    </p:animEffect>
                                    <p:set>
                                      <p:cBhvr>
                                        <p:cTn id="17" dur="1" fill="hold">
                                          <p:stCondLst>
                                            <p:cond delay="499"/>
                                          </p:stCondLst>
                                        </p:cTn>
                                        <p:tgtEl>
                                          <p:spTgt spid="913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91378"/>
                                        </p:tgtEl>
                                      </p:cBhvr>
                                    </p:animEffect>
                                    <p:set>
                                      <p:cBhvr>
                                        <p:cTn id="22" dur="1" fill="hold">
                                          <p:stCondLst>
                                            <p:cond delay="499"/>
                                          </p:stCondLst>
                                        </p:cTn>
                                        <p:tgtEl>
                                          <p:spTgt spid="9137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1376"/>
                                        </p:tgtEl>
                                      </p:cBhvr>
                                    </p:animEffect>
                                    <p:set>
                                      <p:cBhvr>
                                        <p:cTn id="27" dur="1" fill="hold">
                                          <p:stCondLst>
                                            <p:cond delay="499"/>
                                          </p:stCondLst>
                                        </p:cTn>
                                        <p:tgtEl>
                                          <p:spTgt spid="9137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91377"/>
                                        </p:tgtEl>
                                      </p:cBhvr>
                                    </p:animEffect>
                                    <p:set>
                                      <p:cBhvr>
                                        <p:cTn id="32" dur="1" fill="hold">
                                          <p:stCondLst>
                                            <p:cond delay="499"/>
                                          </p:stCondLst>
                                        </p:cTn>
                                        <p:tgtEl>
                                          <p:spTgt spid="913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74" grpId="0" animBg="1"/>
      <p:bldP spid="91379" grpId="0" animBg="1"/>
      <p:bldP spid="91375" grpId="0" animBg="1"/>
      <p:bldP spid="91378" grpId="0" animBg="1"/>
      <p:bldP spid="91376" grpId="0" animBg="1"/>
      <p:bldP spid="91377" grpId="0" animBg="1"/>
    </p:bldLst>
  </p:timing>
</p:sld>
</file>

<file path=ppt/tags/tag1.xml><?xml version="1.0" encoding="utf-8"?>
<p:tagLst xmlns:p="http://schemas.openxmlformats.org/presentationml/2006/main">
  <p:tag name="KSO_WM_TAG_VERSION" val="1.0"/>
  <p:tag name="KSO_WM_TEMPLATE_CATEGORY" val="custom"/>
  <p:tag name="KSO_WM_TEMPLATE_INDEX" val="20186827"/>
</p:tagLst>
</file>

<file path=ppt/tags/tag10.xml><?xml version="1.0" encoding="utf-8"?>
<p:tagLst xmlns:p="http://schemas.openxmlformats.org/presentationml/2006/main">
  <p:tag name="KSO_WM_TEMPLATE_CATEGORY" val="custom"/>
  <p:tag name="KSO_WM_TEMPLATE_INDEX" val="20186827"/>
</p:tagLst>
</file>

<file path=ppt/tags/tag11.xml><?xml version="1.0" encoding="utf-8"?>
<p:tagLst xmlns:p="http://schemas.openxmlformats.org/presentationml/2006/main">
  <p:tag name="KSO_WM_BEAUTIFY_FLAG" val="#wm#"/>
  <p:tag name="KSO_WM_TEMPLATE_CATEGORY" val="custom"/>
  <p:tag name="KSO_WM_TEMPLATE_INDEX" val="20186827"/>
</p:tagLst>
</file>

<file path=ppt/tags/tag12.xml><?xml version="1.0" encoding="utf-8"?>
<p:tagLst xmlns:p="http://schemas.openxmlformats.org/presentationml/2006/main">
  <p:tag name="KSO_WM_TEMPLATE_CATEGORY" val="custom"/>
  <p:tag name="KSO_WM_TEMPLATE_INDEX" val="20186827"/>
</p:tagLst>
</file>

<file path=ppt/tags/tag13.xml><?xml version="1.0" encoding="utf-8"?>
<p:tagLst xmlns:p="http://schemas.openxmlformats.org/presentationml/2006/main">
  <p:tag name="KSO_WM_TEMPLATE_CATEGORY" val="custom"/>
  <p:tag name="KSO_WM_TEMPLATE_INDEX" val="20186827"/>
</p:tagLst>
</file>

<file path=ppt/tags/tag14.xml><?xml version="1.0" encoding="utf-8"?>
<p:tagLst xmlns:p="http://schemas.openxmlformats.org/presentationml/2006/main">
  <p:tag name="KSO_WM_TEMPLATE_CATEGORY" val="custom"/>
  <p:tag name="KSO_WM_TEMPLATE_INDEX" val="20186827"/>
</p:tagLst>
</file>

<file path=ppt/tags/tag15.xml><?xml version="1.0" encoding="utf-8"?>
<p:tagLst xmlns:p="http://schemas.openxmlformats.org/presentationml/2006/main">
  <p:tag name="KSO_WM_TEMPLATE_CATEGORY" val="custom"/>
  <p:tag name="KSO_WM_TEMPLATE_INDEX" val="20186827"/>
</p:tagLst>
</file>

<file path=ppt/tags/tag16.xml><?xml version="1.0" encoding="utf-8"?>
<p:tagLst xmlns:p="http://schemas.openxmlformats.org/presentationml/2006/main">
  <p:tag name="KSO_WM_TEMPLATE_CATEGORY" val="custom"/>
  <p:tag name="KSO_WM_TEMPLATE_INDEX" val="20186827"/>
</p:tagLst>
</file>

<file path=ppt/tags/tag17.xml><?xml version="1.0" encoding="utf-8"?>
<p:tagLst xmlns:p="http://schemas.openxmlformats.org/presentationml/2006/main">
  <p:tag name="KSO_WM_TEMPLATE_CATEGORY" val="custom"/>
  <p:tag name="KSO_WM_TEMPLATE_INDEX" val="20186827"/>
</p:tagLst>
</file>

<file path=ppt/tags/tag18.xml><?xml version="1.0" encoding="utf-8"?>
<p:tagLst xmlns:p="http://schemas.openxmlformats.org/presentationml/2006/main">
  <p:tag name="KSO_WM_TEMPLATE_CATEGORY" val="custom"/>
  <p:tag name="KSO_WM_TEMPLATE_INDEX" val="20186827"/>
</p:tagLst>
</file>

<file path=ppt/tags/tag19.xml><?xml version="1.0" encoding="utf-8"?>
<p:tagLst xmlns:p="http://schemas.openxmlformats.org/presentationml/2006/main">
  <p:tag name="KSO_WM_TEMPLATE_CATEGORY" val="custom"/>
  <p:tag name="KSO_WM_TEMPLATE_INDEX" val="20186827"/>
</p:tagLst>
</file>

<file path=ppt/tags/tag2.xml><?xml version="1.0" encoding="utf-8"?>
<p:tagLst xmlns:p="http://schemas.openxmlformats.org/presentationml/2006/main">
  <p:tag name="KSO_WM_TAG_VERSION" val="1.0"/>
  <p:tag name="KSO_WM_TEMPLATE_CATEGORY" val="custom"/>
  <p:tag name="KSO_WM_TEMPLATE_INDEX" val="20186827"/>
</p:tagLst>
</file>

<file path=ppt/tags/tag3.xml><?xml version="1.0" encoding="utf-8"?>
<p:tagLst xmlns:p="http://schemas.openxmlformats.org/presentationml/2006/main">
  <p:tag name="KSO_WM_TEMPLATE_CATEGORY" val="custom"/>
  <p:tag name="KSO_WM_TEMPLATE_INDEX" val="20186827"/>
  <p:tag name="KSO_WM_TAG_VERSION" val="1.0"/>
  <p:tag name="KSO_WM_BEAUTIFY_FLAG" val="#wm#"/>
  <p:tag name="KSO_WM_TEMPLATE_THUMBS_INDEX" val="1、6、10、16、20、26、29"/>
  <p:tag name="KSO_WM_TEMPLATE_TOPIC_ID" val="2869567"/>
  <p:tag name="KSO_WM_TEMPLATE_OUTLINE_ID" val="15"/>
  <p:tag name="KSO_WM_TEMPLATE_SCENE_ID" val="1"/>
  <p:tag name="KSO_WM_TEMPLATE_JOB_ID" val="2"/>
  <p:tag name="KSO_WM_TEMPLATE_TOPIC_DEFAULT" val="1"/>
</p:tagLst>
</file>

<file path=ppt/tags/tag4.xml><?xml version="1.0" encoding="utf-8"?>
<p:tagLst xmlns:p="http://schemas.openxmlformats.org/presentationml/2006/main">
  <p:tag name="KSO_WM_TEMPLATE_CATEGORY" val="custom"/>
  <p:tag name="KSO_WM_TEMPLATE_INDEX" val="20186827"/>
</p:tagLst>
</file>

<file path=ppt/tags/tag5.xml><?xml version="1.0" encoding="utf-8"?>
<p:tagLst xmlns:p="http://schemas.openxmlformats.org/presentationml/2006/main">
  <p:tag name="KSO_WM_TEMPLATE_CATEGORY" val="custom"/>
  <p:tag name="KSO_WM_TEMPLATE_INDEX" val="20186827"/>
</p:tagLst>
</file>

<file path=ppt/tags/tag6.xml><?xml version="1.0" encoding="utf-8"?>
<p:tagLst xmlns:p="http://schemas.openxmlformats.org/presentationml/2006/main">
  <p:tag name="KSO_WM_TEMPLATE_CATEGORY" val="custom"/>
  <p:tag name="KSO_WM_TEMPLATE_INDEX" val="20186827"/>
</p:tagLst>
</file>

<file path=ppt/tags/tag7.xml><?xml version="1.0" encoding="utf-8"?>
<p:tagLst xmlns:p="http://schemas.openxmlformats.org/presentationml/2006/main">
  <p:tag name="KSO_WM_TEMPLATE_CATEGORY" val="custom"/>
  <p:tag name="KSO_WM_TEMPLATE_INDEX" val="20186827"/>
</p:tagLst>
</file>

<file path=ppt/tags/tag8.xml><?xml version="1.0" encoding="utf-8"?>
<p:tagLst xmlns:p="http://schemas.openxmlformats.org/presentationml/2006/main">
  <p:tag name="KSO_WM_BEAUTIFY_FLAG" val="#wm#"/>
  <p:tag name="KSO_WM_TEMPLATE_CATEGORY" val="custom"/>
  <p:tag name="KSO_WM_TEMPLATE_INDEX" val="20186827"/>
</p:tagLst>
</file>

<file path=ppt/tags/tag9.xml><?xml version="1.0" encoding="utf-8"?>
<p:tagLst xmlns:p="http://schemas.openxmlformats.org/presentationml/2006/main">
  <p:tag name="KSO_WM_TEMPLATE_CATEGORY" val="custom"/>
  <p:tag name="KSO_WM_TEMPLATE_INDEX" val="20186827"/>
</p:tagLst>
</file>

<file path=ppt/theme/theme1.xml><?xml version="1.0" encoding="utf-8"?>
<a:theme xmlns:a="http://schemas.openxmlformats.org/drawingml/2006/main" name="1_Office 主题​​">
  <a:themeElements>
    <a:clrScheme name="自定义 214">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1746</Words>
  <Application>WPS 演示</Application>
  <PresentationFormat>全屏显示(4:3)</PresentationFormat>
  <Paragraphs>239</Paragraphs>
  <Slides>17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宋体</vt:lpstr>
      <vt:lpstr>Wingdings</vt:lpstr>
      <vt:lpstr>华文细黑</vt:lpstr>
      <vt:lpstr>Times New Roman</vt:lpstr>
      <vt:lpstr>隶书</vt:lpstr>
      <vt:lpstr>微软雅黑</vt:lpstr>
      <vt:lpstr>交通标志专用字体</vt:lpstr>
      <vt:lpstr>长城特圆体</vt:lpstr>
      <vt:lpstr>创艺简黑体</vt:lpstr>
      <vt:lpstr>汉堡包手机字体</vt:lpstr>
      <vt:lpstr>黑体</vt:lpstr>
      <vt:lpstr>Wingdings 2</vt:lpstr>
      <vt:lpstr>楷体</vt:lpstr>
      <vt:lpstr>Arial Unicode MS</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那这些组织按一定的次序结合在一起，还会形成什么结构呢？ （请阅读教材P61回答这个问题）</vt:lpstr>
      <vt:lpstr>PowerPoint 演示文稿</vt:lpstr>
      <vt:lpstr>PowerPoint 演示文稿</vt:lpstr>
      <vt:lpstr>器官构成系统和人体</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阿怪</cp:lastModifiedBy>
  <cp:revision>267</cp:revision>
  <dcterms:created xsi:type="dcterms:W3CDTF">2005-08-16T23:59:00Z</dcterms:created>
  <dcterms:modified xsi:type="dcterms:W3CDTF">2018-11-26T22:34:33Z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ies>
</file>