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0" r:id="rId2"/>
    <p:sldId id="257" r:id="rId3"/>
    <p:sldId id="271" r:id="rId4"/>
    <p:sldId id="415" r:id="rId5"/>
    <p:sldId id="400" r:id="rId6"/>
    <p:sldId id="412" r:id="rId7"/>
    <p:sldId id="401" r:id="rId8"/>
    <p:sldId id="402" r:id="rId9"/>
    <p:sldId id="385" r:id="rId10"/>
    <p:sldId id="260" r:id="rId11"/>
    <p:sldId id="388" r:id="rId12"/>
    <p:sldId id="387" r:id="rId13"/>
    <p:sldId id="275" r:id="rId14"/>
    <p:sldId id="411" r:id="rId15"/>
    <p:sldId id="403" r:id="rId16"/>
    <p:sldId id="414" r:id="rId17"/>
    <p:sldId id="413" r:id="rId18"/>
    <p:sldId id="263" r:id="rId19"/>
    <p:sldId id="264" r:id="rId20"/>
    <p:sldId id="397" r:id="rId21"/>
    <p:sldId id="267" r:id="rId22"/>
    <p:sldId id="396" r:id="rId23"/>
    <p:sldId id="268" r:id="rId24"/>
    <p:sldId id="274" r:id="rId25"/>
    <p:sldId id="269" r:id="rId26"/>
    <p:sldId id="382" r:id="rId27"/>
    <p:sldId id="384" r:id="rId28"/>
    <p:sldId id="36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9B677-1130-468E-8F6D-395F8A0F841B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F9D72-1622-4397-A9CD-C0E10467D9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19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1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38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048000" y="5003323"/>
            <a:ext cx="8229600" cy="13716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068D4986-B6EA-455A-9176-371E09D98CAB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2" name="矩形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4" name="矩形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9" name="矩形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27" name="矩形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1" name="椭圆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3" name="椭圆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4" name="椭圆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6" name="椭圆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5" name="椭圆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3"/>
            <a:ext cx="812800" cy="517524"/>
          </a:xfrm>
        </p:spPr>
        <p:txBody>
          <a:bodyPr/>
          <a:lstStyle/>
          <a:p>
            <a:fld id="{898E1ABC-9DA0-4261-B1BD-A554648A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9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986-B6EA-455A-9176-371E09D98CAB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1ABC-9DA0-4261-B1BD-A554648A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4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986-B6EA-455A-9176-371E09D98CAB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1ABC-9DA0-4261-B1BD-A554648A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49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83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8D4986-B6EA-455A-9176-371E09D98CAB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8E1ABC-9DA0-4261-B1BD-A554648A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71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0" y="2895601"/>
            <a:ext cx="8229600" cy="2053591"/>
          </a:xfrm>
        </p:spPr>
        <p:txBody>
          <a:bodyPr/>
          <a:lstStyle>
            <a:lvl1pPr algn="l">
              <a:buNone/>
              <a:defRPr sz="4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0" y="5010151"/>
            <a:ext cx="8229600" cy="13716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068D4986-B6EA-455A-9176-371E09D98CAB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19" name="椭圆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0" name="椭圆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1" name="椭圆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2" name="椭圆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3" name="椭圆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3"/>
            <a:ext cx="812800" cy="517524"/>
          </a:xfrm>
        </p:spPr>
        <p:txBody>
          <a:bodyPr/>
          <a:lstStyle/>
          <a:p>
            <a:fld id="{898E1ABC-9DA0-4261-B1BD-A554648A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639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986-B6EA-455A-9176-371E09D98CAB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1ABC-9DA0-4261-B1BD-A554648A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897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986-B6EA-455A-9176-371E09D98CAB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1ABC-9DA0-4261-B1BD-A554648A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667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667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1388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8D4986-B6EA-455A-9176-371E09D98CAB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8E1ABC-9DA0-4261-B1BD-A554648A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83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986-B6EA-455A-9176-371E09D98CAB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1ABC-9DA0-4261-B1BD-A554648A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74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667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533"/>
              </a:spcBef>
              <a:spcAft>
                <a:spcPts val="1333"/>
              </a:spcAft>
              <a:buNone/>
              <a:defRPr sz="1600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4" name="椭圆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8D4986-B6EA-455A-9176-371E09D98CAB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8E1ABC-9DA0-4261-B1BD-A554648A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55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3" name="椭圆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667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4267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33"/>
              </a:spcBef>
              <a:spcAft>
                <a:spcPts val="533"/>
              </a:spcAft>
              <a:buFontTx/>
              <a:buNone/>
              <a:defRPr sz="1600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8D4986-B6EA-455A-9176-371E09D98CAB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8E1ABC-9DA0-4261-B1BD-A554648A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0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068D4986-B6EA-455A-9176-371E09D98CAB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2" name="椭圆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38688" y="5734051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867" b="1">
                <a:solidFill>
                  <a:srgbClr val="FFFFFF"/>
                </a:solidFill>
              </a:defRPr>
            </a:lvl1pPr>
          </a:lstStyle>
          <a:p>
            <a:fld id="{898E1ABC-9DA0-4261-B1BD-A554648A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6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51" indent="-365751" algn="l" rtl="0" eaLnBrk="1" latinLnBrk="0" hangingPunct="1">
        <a:spcBef>
          <a:spcPts val="800"/>
        </a:spcBef>
        <a:buClr>
          <a:schemeClr val="accent1"/>
        </a:buClr>
        <a:buSzPct val="70000"/>
        <a:buFont typeface="Wingdings"/>
        <a:buChar char="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indent="-365751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243834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920" indent="-243834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71" indent="-243834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316422" indent="-243834" algn="l" rtl="0" eaLnBrk="1" latinLnBrk="0" hangingPunct="1">
        <a:spcBef>
          <a:spcPct val="20000"/>
        </a:spcBef>
        <a:buClr>
          <a:schemeClr val="accent1"/>
        </a:buClr>
        <a:buChar char="•"/>
        <a:defRPr kumimoji="0" sz="2133" kern="1200">
          <a:solidFill>
            <a:schemeClr val="tx2"/>
          </a:solidFill>
          <a:latin typeface="+mn-lt"/>
          <a:ea typeface="+mn-ea"/>
          <a:cs typeface="+mn-cs"/>
        </a:defRPr>
      </a:lvl6pPr>
      <a:lvl7pPr marL="2682173" indent="-243834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867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047924" indent="-243834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867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3413675" indent="-243834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867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hyperlink" Target="&#21475;&#27807;-&#39135;&#29289;&#27873;-&#32990;&#32923;.wmv" TargetMode="External"/><Relationship Id="rId4" Type="http://schemas.openxmlformats.org/officeDocument/2006/relationships/hyperlink" Target="&#33609;&#23653;&#34411;&#20998;&#20998;&#35010;.flv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&#21333;&#32454;&#32990;&#29983;&#29289;/&#33609;&#23653;&#34411;&#30340;&#32467;&#26500;.swf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21333;&#32454;&#32990;&#29983;&#29289;/&#33609;&#23653;&#34411;&#30340;&#32467;&#26500;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0524;&#34411;.mp4" TargetMode="External"/><Relationship Id="rId2" Type="http://schemas.openxmlformats.org/officeDocument/2006/relationships/hyperlink" Target="&#24120;&#35265;&#30340;&#21333;&#32454;&#32990;&#29983;&#29289;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8"/>
          <p:cNvSpPr>
            <a:spLocks noChangeArrowheads="1"/>
          </p:cNvSpPr>
          <p:nvPr/>
        </p:nvSpPr>
        <p:spPr bwMode="auto">
          <a:xfrm>
            <a:off x="2135188" y="4799014"/>
            <a:ext cx="288069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atinLnBrk="1"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宋体" panose="02010600030101010101" pitchFamily="2" charset="-122"/>
                <a:ea typeface="Gulim" panose="020B0600000101010101" pitchFamily="34" charset="-127"/>
              </a:rPr>
              <a:t>    </a:t>
            </a:r>
            <a:r>
              <a:rPr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由疟蚊</a:t>
            </a:r>
          </a:p>
        </p:txBody>
      </p:sp>
      <p:pic>
        <p:nvPicPr>
          <p:cNvPr id="79877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7384"/>
            <a:ext cx="9133124" cy="68133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9878" name="Text Box 3"/>
          <p:cNvSpPr txBox="1">
            <a:spLocks noChangeArrowheads="1"/>
          </p:cNvSpPr>
          <p:nvPr/>
        </p:nvSpPr>
        <p:spPr bwMode="auto">
          <a:xfrm>
            <a:off x="1775520" y="4149081"/>
            <a:ext cx="32702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中国女药学家   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------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屠</a:t>
            </a:r>
            <a:r>
              <a:rPr lang="zh-CN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呦呦</a:t>
            </a: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8760296" y="0"/>
            <a:ext cx="1907704" cy="2132856"/>
            <a:chOff x="3808" y="291"/>
            <a:chExt cx="1968" cy="1052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3082" name="AutoShape 12"/>
            <p:cNvSpPr>
              <a:spLocks noChangeArrowheads="1"/>
            </p:cNvSpPr>
            <p:nvPr/>
          </p:nvSpPr>
          <p:spPr bwMode="auto">
            <a:xfrm>
              <a:off x="3808" y="291"/>
              <a:ext cx="1968" cy="1052"/>
            </a:xfrm>
            <a:prstGeom prst="cloudCallout">
              <a:avLst>
                <a:gd name="adj1" fmla="val -53319"/>
                <a:gd name="adj2" fmla="val 73800"/>
              </a:avLst>
            </a:prstGeom>
            <a:grpFill/>
            <a:ln w="28575">
              <a:solidFill>
                <a:srgbClr val="996633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ea typeface="楷体_GB2312" pitchFamily="49" charset="-122"/>
              </a:endParaRPr>
            </a:p>
          </p:txBody>
        </p:sp>
        <p:sp>
          <p:nvSpPr>
            <p:cNvPr id="3081" name="Text Box 11"/>
            <p:cNvSpPr txBox="1">
              <a:spLocks noChangeArrowheads="1"/>
            </p:cNvSpPr>
            <p:nvPr/>
          </p:nvSpPr>
          <p:spPr bwMode="auto">
            <a:xfrm>
              <a:off x="3957" y="467"/>
              <a:ext cx="1709" cy="5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400" b="1" dirty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2015</a:t>
              </a:r>
              <a:r>
                <a:rPr lang="zh-CN" altLang="en-US" sz="2400" b="1" dirty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年诺贝尔医学奖获得者</a:t>
              </a:r>
              <a:endParaRPr lang="en-US" altLang="zh-CN" sz="2400" b="1" dirty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9" name="Picture 3" descr="E:\疟原虫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3994" y="188714"/>
            <a:ext cx="3999958" cy="367233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145826"/>
      </p:ext>
    </p:extLst>
  </p:cSld>
  <p:clrMapOvr>
    <a:masterClrMapping/>
  </p:clrMapOvr>
  <p:transition advTm="112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798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61" r:id="rId2" imgW="11665080" imgH="6442200"/>
        </mc:Choice>
        <mc:Fallback>
          <p:control r:id="rId2" imgW="11665080" imgH="6442200">
            <p:pic>
              <p:nvPicPr>
                <p:cNvPr id="3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07818" y="124692"/>
                  <a:ext cx="11665527" cy="62070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372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112125" y="188913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④</a:t>
            </a:r>
          </a:p>
        </p:txBody>
      </p:sp>
      <p:sp>
        <p:nvSpPr>
          <p:cNvPr id="14339" name="AutoShape 3"/>
          <p:cNvSpPr>
            <a:spLocks/>
          </p:cNvSpPr>
          <p:nvPr/>
        </p:nvSpPr>
        <p:spPr bwMode="auto">
          <a:xfrm>
            <a:off x="3613150" y="3068639"/>
            <a:ext cx="71438" cy="504825"/>
          </a:xfrm>
          <a:prstGeom prst="leftBrace">
            <a:avLst>
              <a:gd name="adj1" fmla="val 58888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4340" name="Picture 4" descr="图片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6D0A2"/>
              </a:clrFrom>
              <a:clrTo>
                <a:srgbClr val="A6D0A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0"/>
            <a:ext cx="3633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6850063" y="3284539"/>
            <a:ext cx="1198562" cy="33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7205663" y="474664"/>
            <a:ext cx="842962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392988" y="5157788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6456364" y="1916114"/>
            <a:ext cx="1552575" cy="206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7205663" y="4221164"/>
            <a:ext cx="842962" cy="280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5788025" y="4221163"/>
            <a:ext cx="2260600" cy="4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375151" y="3068638"/>
            <a:ext cx="1412875" cy="11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4375150" y="1196975"/>
            <a:ext cx="1289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4375151" y="5213351"/>
            <a:ext cx="1412875" cy="15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6600826" y="1412876"/>
            <a:ext cx="1368425" cy="9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686175" y="2781300"/>
            <a:ext cx="93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ea typeface="楷体_GB2312" pitchFamily="49" charset="-122"/>
              </a:rPr>
              <a:t>大核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613150" y="3284538"/>
            <a:ext cx="93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ea typeface="楷体_GB2312" pitchFamily="49" charset="-122"/>
                <a:hlinkClick r:id="rId4" action="ppaction://hlinkfile"/>
              </a:rPr>
              <a:t>小核</a:t>
            </a:r>
            <a:endParaRPr lang="zh-CN" altLang="en-US" sz="2400" dirty="0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370389" y="3573463"/>
            <a:ext cx="19764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2239133" y="902211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①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3109913" y="3011488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②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757613" y="4883150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③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8150225" y="1125538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⑤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8186738" y="1628775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⑥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8150225" y="3005138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⑦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8169275" y="3940175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⑧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2094455" y="975369"/>
            <a:ext cx="2233613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</a:rPr>
              <a:t>表膜（细胞膜）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440259" y="3055938"/>
            <a:ext cx="115252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</a:rPr>
              <a:t>细胞核</a:t>
            </a:r>
          </a:p>
        </p:txBody>
      </p:sp>
      <p:sp>
        <p:nvSpPr>
          <p:cNvPr id="122907" name="Text Box 27"/>
          <p:cNvSpPr txBox="1">
            <a:spLocks noChangeArrowheads="1"/>
          </p:cNvSpPr>
          <p:nvPr/>
        </p:nvSpPr>
        <p:spPr bwMode="auto">
          <a:xfrm>
            <a:off x="2998788" y="4916488"/>
            <a:ext cx="1223962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细胞质</a:t>
            </a:r>
          </a:p>
        </p:txBody>
      </p:sp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8183563" y="1125538"/>
            <a:ext cx="1223962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收集管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8183563" y="1700213"/>
            <a:ext cx="1223962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伸缩泡</a:t>
            </a:r>
          </a:p>
        </p:txBody>
      </p:sp>
      <p:sp>
        <p:nvSpPr>
          <p:cNvPr id="13342" name="Text Box 30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8255001" y="2997200"/>
            <a:ext cx="93662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口沟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8183563" y="4005263"/>
            <a:ext cx="1223962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食物泡</a:t>
            </a: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8204200" y="4929189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</a:rPr>
              <a:t>⑨</a:t>
            </a:r>
          </a:p>
        </p:txBody>
      </p:sp>
      <p:sp>
        <p:nvSpPr>
          <p:cNvPr id="122913" name="Text Box 33"/>
          <p:cNvSpPr txBox="1">
            <a:spLocks noChangeArrowheads="1"/>
          </p:cNvSpPr>
          <p:nvPr/>
        </p:nvSpPr>
        <p:spPr bwMode="auto">
          <a:xfrm>
            <a:off x="8185151" y="188913"/>
            <a:ext cx="1223963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纤毛</a:t>
            </a:r>
          </a:p>
        </p:txBody>
      </p:sp>
      <p:sp>
        <p:nvSpPr>
          <p:cNvPr id="122914" name="Text Box 34"/>
          <p:cNvSpPr txBox="1">
            <a:spLocks noChangeArrowheads="1"/>
          </p:cNvSpPr>
          <p:nvPr/>
        </p:nvSpPr>
        <p:spPr bwMode="auto">
          <a:xfrm>
            <a:off x="8183563" y="4916488"/>
            <a:ext cx="1008062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胞肛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8AC9D95-173D-4B80-85AF-267733DB2B8E}"/>
              </a:ext>
            </a:extLst>
          </p:cNvPr>
          <p:cNvSpPr txBox="1"/>
          <p:nvPr/>
        </p:nvSpPr>
        <p:spPr>
          <a:xfrm>
            <a:off x="2972763" y="959501"/>
            <a:ext cx="1481512" cy="561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A0D0752-F54C-4EEA-B4F1-862DF3F03056}"/>
              </a:ext>
            </a:extLst>
          </p:cNvPr>
          <p:cNvSpPr txBox="1"/>
          <p:nvPr/>
        </p:nvSpPr>
        <p:spPr>
          <a:xfrm>
            <a:off x="2097007" y="3003550"/>
            <a:ext cx="1481512" cy="561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6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  <p:bldP spid="14352" grpId="0"/>
      <p:bldP spid="11289" grpId="0" animBg="1"/>
      <p:bldP spid="11290" grpId="0" animBg="1"/>
      <p:bldP spid="122907" grpId="0" animBg="1"/>
      <p:bldP spid="122908" grpId="0" animBg="1"/>
      <p:bldP spid="122909" grpId="0" animBg="1"/>
      <p:bldP spid="13342" grpId="0" animBg="1"/>
      <p:bldP spid="122911" grpId="0" animBg="1"/>
      <p:bldP spid="122913" grpId="0" animBg="1"/>
      <p:bldP spid="122914" grpId="0" animBg="1"/>
      <p:bldP spid="2" grpId="0" animBg="1"/>
      <p:bldP spid="38" grpId="0" animBg="1"/>
      <p:bldP spid="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/>
          <p:nvPr/>
        </p:nvSpPr>
        <p:spPr>
          <a:xfrm>
            <a:off x="602385" y="192089"/>
            <a:ext cx="4303713" cy="682625"/>
          </a:xfrm>
          <a:prstGeom prst="rect">
            <a:avLst/>
          </a:prstGeom>
          <a:solidFill>
            <a:srgbClr val="C1FEA8"/>
          </a:solidFill>
          <a:ln w="76200" cap="flat" cmpd="tri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zh-CN" altLang="en-US" sz="320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华文中宋" panose="02010600040101010101" pitchFamily="2" charset="-122"/>
                <a:cs typeface="+mn-ea"/>
              </a:rPr>
              <a:t>小组合作</a:t>
            </a:r>
            <a:r>
              <a:rPr lang="en-US" altLang="zh-CN" sz="320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华文中宋" panose="02010600040101010101" pitchFamily="2" charset="-122"/>
                <a:cs typeface="+mn-ea"/>
              </a:rPr>
              <a:t>—</a:t>
            </a:r>
            <a:r>
              <a:rPr lang="zh-CN" altLang="en-US" sz="320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华文中宋" panose="02010600040101010101" pitchFamily="2" charset="-122"/>
                <a:cs typeface="+mn-ea"/>
              </a:rPr>
              <a:t>认识草履虫</a:t>
            </a:r>
          </a:p>
        </p:txBody>
      </p:sp>
      <p:pic>
        <p:nvPicPr>
          <p:cNvPr id="14338" name="图片 58369" descr="L0803T02_0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0" t="7703" r="19571" b="11476"/>
          <a:stretch>
            <a:fillRect/>
          </a:stretch>
        </p:blipFill>
        <p:spPr bwMode="auto">
          <a:xfrm>
            <a:off x="8360569" y="2173933"/>
            <a:ext cx="18700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1777588039"/>
              </p:ext>
            </p:extLst>
          </p:nvPr>
        </p:nvGraphicFramePr>
        <p:xfrm>
          <a:off x="326297" y="2767013"/>
          <a:ext cx="7081603" cy="3604269"/>
        </p:xfrm>
        <a:graphic>
          <a:graphicData uri="http://schemas.openxmlformats.org/drawingml/2006/table">
            <a:tbl>
              <a:tblPr/>
              <a:tblGrid>
                <a:gridCol w="83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27822">
                <a:tc>
                  <a:txBody>
                    <a:bodyPr/>
                    <a:lstStyle/>
                    <a:p>
                      <a:pPr marL="0" lvl="0" algn="ctr"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外形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CA2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运动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呼吸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取食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消化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食物残渣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1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废物排出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0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生殖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447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3200" b="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CA2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3200" b="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32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1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 dirty="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0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 dirty="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63" name="图片 124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19051"/>
            <a:ext cx="368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1"/>
          <p:cNvSpPr/>
          <p:nvPr/>
        </p:nvSpPr>
        <p:spPr>
          <a:xfrm>
            <a:off x="326297" y="1351372"/>
            <a:ext cx="1503363" cy="5683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</a:t>
            </a:r>
          </a:p>
        </p:txBody>
      </p:sp>
      <p:cxnSp>
        <p:nvCxnSpPr>
          <p:cNvPr id="14370" name="直接箭头连接符 23"/>
          <p:cNvCxnSpPr>
            <a:cxnSpLocks noChangeShapeType="1"/>
          </p:cNvCxnSpPr>
          <p:nvPr/>
        </p:nvCxnSpPr>
        <p:spPr bwMode="auto">
          <a:xfrm>
            <a:off x="1880459" y="1635535"/>
            <a:ext cx="2252662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1" name="文本框 2"/>
          <p:cNvSpPr txBox="1">
            <a:spLocks noChangeArrowheads="1"/>
          </p:cNvSpPr>
          <p:nvPr/>
        </p:nvSpPr>
        <p:spPr bwMode="auto">
          <a:xfrm>
            <a:off x="1977297" y="1152935"/>
            <a:ext cx="2060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动物细胞结构</a:t>
            </a:r>
            <a:endParaRPr lang="en-US" altLang="zh-CN" sz="2400" b="1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75497" y="2064159"/>
            <a:ext cx="1604963" cy="571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</a:t>
            </a:r>
          </a:p>
        </p:txBody>
      </p:sp>
      <p:sp>
        <p:nvSpPr>
          <p:cNvPr id="14373" name="文本框 7"/>
          <p:cNvSpPr txBox="1">
            <a:spLocks noChangeArrowheads="1"/>
          </p:cNvSpPr>
          <p:nvPr/>
        </p:nvSpPr>
        <p:spPr bwMode="auto">
          <a:xfrm>
            <a:off x="1956659" y="1919697"/>
            <a:ext cx="206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生物共同特征</a:t>
            </a:r>
          </a:p>
        </p:txBody>
      </p:sp>
      <p:cxnSp>
        <p:nvCxnSpPr>
          <p:cNvPr id="14374" name="直接箭头连接符 23"/>
          <p:cNvCxnSpPr>
            <a:cxnSpLocks noChangeShapeType="1"/>
            <a:endCxn id="14376" idx="1"/>
          </p:cNvCxnSpPr>
          <p:nvPr/>
        </p:nvCxnSpPr>
        <p:spPr bwMode="auto">
          <a:xfrm flipV="1">
            <a:off x="1880459" y="2340385"/>
            <a:ext cx="2252662" cy="952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75" name="图片 2" descr="50da81cb39dbb6fd65a072570b24ab18962b37c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21" y="1246596"/>
            <a:ext cx="5476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6" name="图片 4" descr="50da81cb39dbb6fd65a072570b24ab18962b37c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21" y="2043521"/>
            <a:ext cx="5476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 4"/>
          <p:cNvSpPr/>
          <p:nvPr/>
        </p:nvSpPr>
        <p:spPr>
          <a:xfrm>
            <a:off x="7982879" y="261939"/>
            <a:ext cx="3084512" cy="1181100"/>
          </a:xfrm>
          <a:prstGeom prst="cloud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 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草履虫结构示意图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E94B4B9B-6528-4A6B-A667-2BAA3FB28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2183">
            <a:off x="7178464" y="2720435"/>
            <a:ext cx="4234283" cy="23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4043670" y="1319857"/>
            <a:ext cx="5705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细胞膜（表膜）、细胞质、细胞核等</a:t>
            </a:r>
            <a:endParaRPr lang="zh-CN" altLang="en-US" sz="2400" b="1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96FA54-C4AF-4E1B-837C-76D2F5C75D36}"/>
              </a:ext>
            </a:extLst>
          </p:cNvPr>
          <p:cNvSpPr txBox="1"/>
          <p:nvPr/>
        </p:nvSpPr>
        <p:spPr>
          <a:xfrm>
            <a:off x="183284" y="4121633"/>
            <a:ext cx="1202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像倒置草鞋底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8D28FA-3011-413D-9672-24737B277073}"/>
              </a:ext>
            </a:extLst>
          </p:cNvPr>
          <p:cNvSpPr txBox="1"/>
          <p:nvPr/>
        </p:nvSpPr>
        <p:spPr>
          <a:xfrm>
            <a:off x="1083570" y="4121633"/>
            <a:ext cx="10092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依靠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纤毛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摆动旋转前进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961CFC-9E9B-4BA6-A304-166D07C6D4D4}"/>
              </a:ext>
            </a:extLst>
          </p:cNvPr>
          <p:cNvSpPr txBox="1"/>
          <p:nvPr/>
        </p:nvSpPr>
        <p:spPr>
          <a:xfrm>
            <a:off x="2088116" y="4140843"/>
            <a:ext cx="1037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通过表膜进行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27AC397-2F7A-44DF-B4F2-2DDC3B936960}"/>
              </a:ext>
            </a:extLst>
          </p:cNvPr>
          <p:cNvSpPr txBox="1"/>
          <p:nvPr/>
        </p:nvSpPr>
        <p:spPr>
          <a:xfrm>
            <a:off x="3061167" y="4140844"/>
            <a:ext cx="897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食物从口沟入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7B1620-0A69-48BC-ADDF-C9D2FED3CDDB}"/>
              </a:ext>
            </a:extLst>
          </p:cNvPr>
          <p:cNvSpPr txBox="1"/>
          <p:nvPr/>
        </p:nvSpPr>
        <p:spPr>
          <a:xfrm>
            <a:off x="3801348" y="4140844"/>
            <a:ext cx="1037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食物泡中逐渐消化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F29D8C-EA28-4C3B-A93D-824008ACCF03}"/>
              </a:ext>
            </a:extLst>
          </p:cNvPr>
          <p:cNvSpPr txBox="1"/>
          <p:nvPr/>
        </p:nvSpPr>
        <p:spPr>
          <a:xfrm>
            <a:off x="4739798" y="4110043"/>
            <a:ext cx="973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食物残渣从胞肛排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E90F049-611B-44AF-9127-BC15C140960A}"/>
              </a:ext>
            </a:extLst>
          </p:cNvPr>
          <p:cNvSpPr/>
          <p:nvPr/>
        </p:nvSpPr>
        <p:spPr>
          <a:xfrm>
            <a:off x="8892340" y="170442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前端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D06E414-91D8-4998-B089-BB2DE06B59C1}"/>
              </a:ext>
            </a:extLst>
          </p:cNvPr>
          <p:cNvSpPr/>
          <p:nvPr/>
        </p:nvSpPr>
        <p:spPr>
          <a:xfrm>
            <a:off x="8821261" y="631337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后端</a:t>
            </a:r>
          </a:p>
        </p:txBody>
      </p:sp>
    </p:spTree>
    <p:extLst>
      <p:ext uri="{BB962C8B-B14F-4D97-AF65-F5344CB8AC3E}">
        <p14:creationId xmlns:p14="http://schemas.microsoft.com/office/powerpoint/2010/main" val="29341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4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2" decel="50000">
                                          <p:stCondLst>
                                            <p:cond delay="671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4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4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/>
      <p:bldP spid="5" grpId="0" animBg="1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08" r:id="rId2" imgW="11111040" imgH="6043680"/>
        </mc:Choice>
        <mc:Fallback>
          <p:control r:id="rId2" imgW="11111040" imgH="6043680">
            <p:pic>
              <p:nvPicPr>
                <p:cNvPr id="4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1054" y="429491"/>
                  <a:ext cx="11111346" cy="604446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634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/>
          <p:nvPr/>
        </p:nvSpPr>
        <p:spPr>
          <a:xfrm>
            <a:off x="602385" y="192089"/>
            <a:ext cx="4303713" cy="682625"/>
          </a:xfrm>
          <a:prstGeom prst="rect">
            <a:avLst/>
          </a:prstGeom>
          <a:solidFill>
            <a:srgbClr val="C1FEA8"/>
          </a:solidFill>
          <a:ln w="76200" cap="flat" cmpd="tri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zh-CN" altLang="en-US" sz="320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华文中宋" panose="02010600040101010101" pitchFamily="2" charset="-122"/>
                <a:cs typeface="+mn-ea"/>
              </a:rPr>
              <a:t>小组合作</a:t>
            </a:r>
            <a:r>
              <a:rPr lang="en-US" altLang="zh-CN" sz="320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华文中宋" panose="02010600040101010101" pitchFamily="2" charset="-122"/>
                <a:cs typeface="+mn-ea"/>
              </a:rPr>
              <a:t>—</a:t>
            </a:r>
            <a:r>
              <a:rPr lang="zh-CN" altLang="en-US" sz="320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华文中宋" panose="02010600040101010101" pitchFamily="2" charset="-122"/>
                <a:cs typeface="+mn-ea"/>
              </a:rPr>
              <a:t>认识草履虫</a:t>
            </a:r>
          </a:p>
        </p:txBody>
      </p:sp>
      <p:pic>
        <p:nvPicPr>
          <p:cNvPr id="14338" name="图片 58369" descr="L0803T02_0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0" t="7703" r="19571" b="11476"/>
          <a:stretch>
            <a:fillRect/>
          </a:stretch>
        </p:blipFill>
        <p:spPr bwMode="auto">
          <a:xfrm>
            <a:off x="8360569" y="2173933"/>
            <a:ext cx="18700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3252120741"/>
              </p:ext>
            </p:extLst>
          </p:nvPr>
        </p:nvGraphicFramePr>
        <p:xfrm>
          <a:off x="326297" y="2767013"/>
          <a:ext cx="7081603" cy="3604269"/>
        </p:xfrm>
        <a:graphic>
          <a:graphicData uri="http://schemas.openxmlformats.org/drawingml/2006/table">
            <a:tbl>
              <a:tblPr/>
              <a:tblGrid>
                <a:gridCol w="83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27822">
                <a:tc>
                  <a:txBody>
                    <a:bodyPr/>
                    <a:lstStyle/>
                    <a:p>
                      <a:pPr marL="0" lvl="0" algn="ctr"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外形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CA2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运动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呼吸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取食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消化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食物残渣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1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废物排出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0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生殖</a:t>
                      </a: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447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3200" b="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CA2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3200" b="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32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15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 dirty="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0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44500" lvl="0" indent="-444500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1800" b="0" i="0" u="none" kern="1200" baseline="0">
                          <a:solidFill>
                            <a:srgbClr val="8B8E2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B1D19B"/>
                        </a:buClr>
                        <a:buFont typeface="幼圆" panose="02010509060101010101" pitchFamily="49" charset="-122"/>
                        <a:buChar char=" "/>
                        <a:defRPr sz="1400" kern="1200">
                          <a:solidFill>
                            <a:srgbClr val="727E6C"/>
                          </a:solidFill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sz="2400" dirty="0">
                        <a:solidFill>
                          <a:srgbClr val="3D3F4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5" marR="91435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63" name="图片 124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19051"/>
            <a:ext cx="368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1"/>
          <p:cNvSpPr/>
          <p:nvPr/>
        </p:nvSpPr>
        <p:spPr>
          <a:xfrm>
            <a:off x="326297" y="1351372"/>
            <a:ext cx="1503363" cy="5683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</a:t>
            </a:r>
          </a:p>
        </p:txBody>
      </p:sp>
      <p:cxnSp>
        <p:nvCxnSpPr>
          <p:cNvPr id="14370" name="直接箭头连接符 23"/>
          <p:cNvCxnSpPr>
            <a:cxnSpLocks noChangeShapeType="1"/>
          </p:cNvCxnSpPr>
          <p:nvPr/>
        </p:nvCxnSpPr>
        <p:spPr bwMode="auto">
          <a:xfrm>
            <a:off x="1880459" y="1635535"/>
            <a:ext cx="2252662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1" name="文本框 2"/>
          <p:cNvSpPr txBox="1">
            <a:spLocks noChangeArrowheads="1"/>
          </p:cNvSpPr>
          <p:nvPr/>
        </p:nvSpPr>
        <p:spPr bwMode="auto">
          <a:xfrm>
            <a:off x="1977297" y="1152935"/>
            <a:ext cx="2060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动物细胞结构</a:t>
            </a:r>
            <a:endParaRPr lang="en-US" altLang="zh-CN" sz="2400" b="1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75497" y="2064159"/>
            <a:ext cx="1604963" cy="571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</a:t>
            </a:r>
          </a:p>
        </p:txBody>
      </p:sp>
      <p:sp>
        <p:nvSpPr>
          <p:cNvPr id="14373" name="文本框 7"/>
          <p:cNvSpPr txBox="1">
            <a:spLocks noChangeArrowheads="1"/>
          </p:cNvSpPr>
          <p:nvPr/>
        </p:nvSpPr>
        <p:spPr bwMode="auto">
          <a:xfrm>
            <a:off x="1956659" y="1919697"/>
            <a:ext cx="206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生物共同特征</a:t>
            </a:r>
          </a:p>
        </p:txBody>
      </p:sp>
      <p:cxnSp>
        <p:nvCxnSpPr>
          <p:cNvPr id="14374" name="直接箭头连接符 23"/>
          <p:cNvCxnSpPr>
            <a:cxnSpLocks noChangeShapeType="1"/>
          </p:cNvCxnSpPr>
          <p:nvPr/>
        </p:nvCxnSpPr>
        <p:spPr bwMode="auto">
          <a:xfrm flipV="1">
            <a:off x="1880459" y="2340385"/>
            <a:ext cx="2252662" cy="952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云形 4"/>
          <p:cNvSpPr/>
          <p:nvPr/>
        </p:nvSpPr>
        <p:spPr>
          <a:xfrm>
            <a:off x="7982879" y="261939"/>
            <a:ext cx="3084512" cy="1181100"/>
          </a:xfrm>
          <a:prstGeom prst="cloud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 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草履虫结构示意图</a:t>
            </a: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4043670" y="1319857"/>
            <a:ext cx="5705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细胞膜（表膜）、细胞质、细胞核等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96FA54-C4AF-4E1B-837C-76D2F5C75D36}"/>
              </a:ext>
            </a:extLst>
          </p:cNvPr>
          <p:cNvSpPr txBox="1"/>
          <p:nvPr/>
        </p:nvSpPr>
        <p:spPr>
          <a:xfrm>
            <a:off x="183284" y="4121633"/>
            <a:ext cx="1202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像倒置草鞋底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8D28FA-3011-413D-9672-24737B277073}"/>
              </a:ext>
            </a:extLst>
          </p:cNvPr>
          <p:cNvSpPr txBox="1"/>
          <p:nvPr/>
        </p:nvSpPr>
        <p:spPr>
          <a:xfrm>
            <a:off x="1083570" y="4121633"/>
            <a:ext cx="10092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依靠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纤毛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摆动旋转前进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961CFC-9E9B-4BA6-A304-166D07C6D4D4}"/>
              </a:ext>
            </a:extLst>
          </p:cNvPr>
          <p:cNvSpPr txBox="1"/>
          <p:nvPr/>
        </p:nvSpPr>
        <p:spPr>
          <a:xfrm>
            <a:off x="2088116" y="4140843"/>
            <a:ext cx="1037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通过表膜进行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27AC397-2F7A-44DF-B4F2-2DDC3B936960}"/>
              </a:ext>
            </a:extLst>
          </p:cNvPr>
          <p:cNvSpPr txBox="1"/>
          <p:nvPr/>
        </p:nvSpPr>
        <p:spPr>
          <a:xfrm>
            <a:off x="3061167" y="4140844"/>
            <a:ext cx="897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食物从口沟入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7B1620-0A69-48BC-ADDF-C9D2FED3CDDB}"/>
              </a:ext>
            </a:extLst>
          </p:cNvPr>
          <p:cNvSpPr txBox="1"/>
          <p:nvPr/>
        </p:nvSpPr>
        <p:spPr>
          <a:xfrm>
            <a:off x="3801348" y="4140844"/>
            <a:ext cx="1037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食物泡中逐渐消化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F29D8C-EA28-4C3B-A93D-824008ACCF03}"/>
              </a:ext>
            </a:extLst>
          </p:cNvPr>
          <p:cNvSpPr txBox="1"/>
          <p:nvPr/>
        </p:nvSpPr>
        <p:spPr>
          <a:xfrm>
            <a:off x="4739798" y="4110043"/>
            <a:ext cx="973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食物残渣从胞肛排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2239EB4-0B92-4F43-802A-082ADF68824A}"/>
              </a:ext>
            </a:extLst>
          </p:cNvPr>
          <p:cNvSpPr txBox="1"/>
          <p:nvPr/>
        </p:nvSpPr>
        <p:spPr>
          <a:xfrm>
            <a:off x="5609082" y="4185518"/>
            <a:ext cx="973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zh-CN" sz="28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收集管</a:t>
            </a:r>
            <a:r>
              <a:rPr lang="zh-CN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和过</a:t>
            </a:r>
            <a:r>
              <a:rPr lang="zh-CN" altLang="zh-CN" sz="28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伸缩泡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870EB1-3358-481F-B6E4-71AF34786E93}"/>
              </a:ext>
            </a:extLst>
          </p:cNvPr>
          <p:cNvSpPr txBox="1"/>
          <p:nvPr/>
        </p:nvSpPr>
        <p:spPr>
          <a:xfrm>
            <a:off x="6383567" y="4185518"/>
            <a:ext cx="1033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000000"/>
              </a:buClr>
            </a:pPr>
            <a:r>
              <a:rPr lang="zh-CN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zh-CN" sz="2800" b="1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分裂</a:t>
            </a:r>
            <a:r>
              <a:rPr lang="zh-CN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</a:p>
        </p:txBody>
      </p:sp>
    </p:spTree>
    <p:extLst>
      <p:ext uri="{BB962C8B-B14F-4D97-AF65-F5344CB8AC3E}">
        <p14:creationId xmlns:p14="http://schemas.microsoft.com/office/powerpoint/2010/main" val="12792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2" decel="50000">
                                          <p:stCondLst>
                                            <p:cond delay="671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26627"/>
          <p:cNvSpPr txBox="1">
            <a:spLocks noChangeArrowheads="1"/>
          </p:cNvSpPr>
          <p:nvPr/>
        </p:nvSpPr>
        <p:spPr bwMode="auto">
          <a:xfrm>
            <a:off x="8600545" y="777816"/>
            <a:ext cx="101566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5400" b="1" dirty="0">
              <a:solidFill>
                <a:srgbClr val="FF0000"/>
              </a:solidFill>
              <a:latin typeface="Tahoma" panose="020B0604030504040204" pitchFamily="34" charset="0"/>
              <a:ea typeface="华文行楷" panose="02010800040101010101" pitchFamily="2" charset="-122"/>
            </a:endParaRPr>
          </a:p>
        </p:txBody>
      </p:sp>
      <p:pic>
        <p:nvPicPr>
          <p:cNvPr id="4" name="图片 26625" descr="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6757988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CC0D273-1E40-4F37-9FF3-F8E6E79C4354}"/>
              </a:ext>
            </a:extLst>
          </p:cNvPr>
          <p:cNvSpPr/>
          <p:nvPr/>
        </p:nvSpPr>
        <p:spPr>
          <a:xfrm>
            <a:off x="6757988" y="2286000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+mn-lt"/>
              </a:rPr>
              <a:t>草履虫的生殖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+mn-lt"/>
              </a:rPr>
              <a:t>——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+mn-lt"/>
              </a:rPr>
              <a:t>分裂生殖</a:t>
            </a:r>
          </a:p>
        </p:txBody>
      </p:sp>
      <p:pic>
        <p:nvPicPr>
          <p:cNvPr id="5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0"/>
            <a:ext cx="6477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3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14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Oval 4"/>
          <p:cNvSpPr>
            <a:spLocks noChangeArrowheads="1"/>
          </p:cNvSpPr>
          <p:nvPr/>
        </p:nvSpPr>
        <p:spPr bwMode="auto">
          <a:xfrm>
            <a:off x="2900363" y="1549400"/>
            <a:ext cx="20574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 flipH="1" flipV="1">
            <a:off x="4957763" y="2082800"/>
            <a:ext cx="16764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6634163" y="1625600"/>
            <a:ext cx="2133600" cy="1295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2976563" y="3149600"/>
            <a:ext cx="20574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7" name="AutoShape 8"/>
          <p:cNvSpPr>
            <a:spLocks noChangeArrowheads="1"/>
          </p:cNvSpPr>
          <p:nvPr/>
        </p:nvSpPr>
        <p:spPr bwMode="auto">
          <a:xfrm>
            <a:off x="5033963" y="3606800"/>
            <a:ext cx="16764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6710363" y="3149600"/>
            <a:ext cx="2133600" cy="1219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5609" name="Text Box 16"/>
          <p:cNvSpPr txBox="1">
            <a:spLocks noChangeArrowheads="1"/>
          </p:cNvSpPr>
          <p:nvPr/>
        </p:nvSpPr>
        <p:spPr bwMode="auto">
          <a:xfrm>
            <a:off x="3205163" y="33782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>
            <a:off x="3205163" y="2006600"/>
            <a:ext cx="6096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1" name="Text Box 20"/>
          <p:cNvSpPr txBox="1">
            <a:spLocks noChangeArrowheads="1"/>
          </p:cNvSpPr>
          <p:nvPr/>
        </p:nvSpPr>
        <p:spPr bwMode="auto">
          <a:xfrm>
            <a:off x="4805363" y="36068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>
            <a:off x="3890963" y="2159000"/>
            <a:ext cx="1447800" cy="152400"/>
          </a:xfrm>
          <a:prstGeom prst="rightArrow">
            <a:avLst>
              <a:gd name="adj1" fmla="val 50000"/>
              <a:gd name="adj2" fmla="val 2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3" name="Text Box 22"/>
          <p:cNvSpPr txBox="1">
            <a:spLocks noChangeArrowheads="1"/>
          </p:cNvSpPr>
          <p:nvPr/>
        </p:nvSpPr>
        <p:spPr bwMode="auto">
          <a:xfrm>
            <a:off x="6710363" y="34544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7548563" y="1930400"/>
            <a:ext cx="6096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5" name="Text Box 24"/>
          <p:cNvSpPr txBox="1">
            <a:spLocks noChangeArrowheads="1"/>
          </p:cNvSpPr>
          <p:nvPr/>
        </p:nvSpPr>
        <p:spPr bwMode="auto">
          <a:xfrm>
            <a:off x="3433763" y="2311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培养液</a:t>
            </a:r>
          </a:p>
        </p:txBody>
      </p:sp>
      <p:sp>
        <p:nvSpPr>
          <p:cNvPr id="25616" name="Text Box 25"/>
          <p:cNvSpPr txBox="1">
            <a:spLocks noChangeArrowheads="1"/>
          </p:cNvSpPr>
          <p:nvPr/>
        </p:nvSpPr>
        <p:spPr bwMode="auto">
          <a:xfrm>
            <a:off x="7243763" y="2317103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</a:rPr>
              <a:t>培养液</a:t>
            </a:r>
          </a:p>
        </p:txBody>
      </p:sp>
      <p:sp>
        <p:nvSpPr>
          <p:cNvPr id="25617" name="Text Box 26"/>
          <p:cNvSpPr txBox="1">
            <a:spLocks noChangeArrowheads="1"/>
          </p:cNvSpPr>
          <p:nvPr/>
        </p:nvSpPr>
        <p:spPr bwMode="auto">
          <a:xfrm>
            <a:off x="3228975" y="4760913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31771" name="AutoShape 27"/>
          <p:cNvSpPr>
            <a:spLocks noChangeArrowheads="1"/>
          </p:cNvSpPr>
          <p:nvPr/>
        </p:nvSpPr>
        <p:spPr bwMode="auto">
          <a:xfrm>
            <a:off x="3281363" y="3530600"/>
            <a:ext cx="6096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9" name="Text Box 28"/>
          <p:cNvSpPr txBox="1">
            <a:spLocks noChangeArrowheads="1"/>
          </p:cNvSpPr>
          <p:nvPr/>
        </p:nvSpPr>
        <p:spPr bwMode="auto">
          <a:xfrm>
            <a:off x="3433763" y="3911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培养液</a:t>
            </a:r>
          </a:p>
        </p:txBody>
      </p:sp>
      <p:sp>
        <p:nvSpPr>
          <p:cNvPr id="25620" name="Text Box 29"/>
          <p:cNvSpPr txBox="1">
            <a:spLocks noChangeArrowheads="1"/>
          </p:cNvSpPr>
          <p:nvPr/>
        </p:nvSpPr>
        <p:spPr bwMode="auto">
          <a:xfrm>
            <a:off x="5262563" y="36068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31774" name="AutoShape 30"/>
          <p:cNvSpPr>
            <a:spLocks noChangeArrowheads="1"/>
          </p:cNvSpPr>
          <p:nvPr/>
        </p:nvSpPr>
        <p:spPr bwMode="auto">
          <a:xfrm>
            <a:off x="4043363" y="3683000"/>
            <a:ext cx="1295400" cy="152400"/>
          </a:xfrm>
          <a:prstGeom prst="rightArrow">
            <a:avLst>
              <a:gd name="adj1" fmla="val 50000"/>
              <a:gd name="adj2" fmla="val 2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22" name="Text Box 31"/>
          <p:cNvSpPr txBox="1">
            <a:spLocks noChangeArrowheads="1"/>
          </p:cNvSpPr>
          <p:nvPr/>
        </p:nvSpPr>
        <p:spPr bwMode="auto">
          <a:xfrm>
            <a:off x="7193108" y="3772198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</a:rPr>
              <a:t>培养液</a:t>
            </a:r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7624763" y="3378200"/>
            <a:ext cx="6096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24" name="Text Box 36"/>
          <p:cNvSpPr txBox="1">
            <a:spLocks noChangeArrowheads="1"/>
          </p:cNvSpPr>
          <p:nvPr/>
        </p:nvSpPr>
        <p:spPr bwMode="auto">
          <a:xfrm>
            <a:off x="4360863" y="763589"/>
            <a:ext cx="325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</a:rPr>
              <a:t>草履虫的趋性实验</a:t>
            </a: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2559051" y="4902200"/>
            <a:ext cx="72247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结论：草履虫能对外界刺激作出反应。草履虫能够趋向有利刺激，逃避有害刺激。</a:t>
            </a:r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2709863" y="1044576"/>
            <a:ext cx="800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食盐</a:t>
            </a:r>
          </a:p>
        </p:txBody>
      </p:sp>
      <p:sp>
        <p:nvSpPr>
          <p:cNvPr id="25627" name="Text Box 41"/>
          <p:cNvSpPr txBox="1">
            <a:spLocks noChangeArrowheads="1"/>
          </p:cNvSpPr>
          <p:nvPr/>
        </p:nvSpPr>
        <p:spPr bwMode="auto">
          <a:xfrm>
            <a:off x="2595563" y="1168401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31786" name="AutoShape 42"/>
          <p:cNvSpPr>
            <a:spLocks noChangeArrowheads="1"/>
          </p:cNvSpPr>
          <p:nvPr/>
        </p:nvSpPr>
        <p:spPr bwMode="auto">
          <a:xfrm>
            <a:off x="3052763" y="14732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8691564" y="2868613"/>
            <a:ext cx="1108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牛肉汁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1788" name="AutoShape 44"/>
          <p:cNvSpPr>
            <a:spLocks noChangeArrowheads="1"/>
          </p:cNvSpPr>
          <p:nvPr/>
        </p:nvSpPr>
        <p:spPr bwMode="auto">
          <a:xfrm>
            <a:off x="8539163" y="30734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31" name="AutoShape 32"/>
          <p:cNvSpPr>
            <a:spLocks noChangeArrowheads="1"/>
          </p:cNvSpPr>
          <p:nvPr/>
        </p:nvSpPr>
        <p:spPr bwMode="auto">
          <a:xfrm>
            <a:off x="7700963" y="4500563"/>
            <a:ext cx="6096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cxnSp>
        <p:nvCxnSpPr>
          <p:cNvPr id="3" name="直接连接符 2"/>
          <p:cNvCxnSpPr>
            <a:stCxn id="25631" idx="6"/>
          </p:cNvCxnSpPr>
          <p:nvPr/>
        </p:nvCxnSpPr>
        <p:spPr>
          <a:xfrm>
            <a:off x="8310563" y="4691063"/>
            <a:ext cx="3048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615363" y="4376738"/>
            <a:ext cx="14859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ea"/>
              </a:rPr>
              <a:t>草履虫</a:t>
            </a:r>
          </a:p>
        </p:txBody>
      </p:sp>
    </p:spTree>
    <p:extLst>
      <p:ext uri="{BB962C8B-B14F-4D97-AF65-F5344CB8AC3E}">
        <p14:creationId xmlns:p14="http://schemas.microsoft.com/office/powerpoint/2010/main" val="38829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25 4.0740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25 1.85185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  <p:bldP spid="31765" grpId="0" animBg="1"/>
      <p:bldP spid="31767" grpId="0" animBg="1"/>
      <p:bldP spid="31771" grpId="0" animBg="1"/>
      <p:bldP spid="31774" grpId="0" animBg="1"/>
      <p:bldP spid="31776" grpId="0" animBg="1"/>
      <p:bldP spid="31786" grpId="0" animBg="1"/>
      <p:bldP spid="317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85864"/>
            <a:ext cx="6408738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7319963" y="21336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纤毛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000375" y="5157788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表膜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248525" y="5445126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细胞质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711450" y="2232026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收集管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711450" y="2636838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伸缩泡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319963" y="3357563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口沟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7248525" y="4437063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食物泡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7319963" y="4868863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胞肛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3071813" y="3789363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小核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3071813" y="4221163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大核</a:t>
            </a:r>
          </a:p>
        </p:txBody>
      </p:sp>
      <p:sp>
        <p:nvSpPr>
          <p:cNvPr id="74765" name="AutoShape 13"/>
          <p:cNvSpPr>
            <a:spLocks/>
          </p:cNvSpPr>
          <p:nvPr/>
        </p:nvSpPr>
        <p:spPr bwMode="auto">
          <a:xfrm>
            <a:off x="2854325" y="3962400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1915835" y="3665538"/>
            <a:ext cx="104644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CC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 细胞核</a:t>
            </a:r>
          </a:p>
        </p:txBody>
      </p:sp>
      <p:grpSp>
        <p:nvGrpSpPr>
          <p:cNvPr id="74767" name="Group 15"/>
          <p:cNvGrpSpPr>
            <a:grpSpLocks/>
          </p:cNvGrpSpPr>
          <p:nvPr/>
        </p:nvGrpSpPr>
        <p:grpSpPr bwMode="auto">
          <a:xfrm>
            <a:off x="8328025" y="3357564"/>
            <a:ext cx="1524000" cy="528637"/>
            <a:chOff x="0" y="0"/>
            <a:chExt cx="960" cy="333"/>
          </a:xfrm>
        </p:grpSpPr>
        <p:sp>
          <p:nvSpPr>
            <p:cNvPr id="74768" name="Text Box 16"/>
            <p:cNvSpPr txBox="1">
              <a:spLocks noChangeArrowheads="1"/>
            </p:cNvSpPr>
            <p:nvPr/>
          </p:nvSpPr>
          <p:spPr bwMode="auto">
            <a:xfrm>
              <a:off x="240" y="0"/>
              <a:ext cx="720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0000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取食</a:t>
              </a:r>
            </a:p>
          </p:txBody>
        </p:sp>
        <p:sp>
          <p:nvSpPr>
            <p:cNvPr id="74769" name="AutoShape 17"/>
            <p:cNvSpPr>
              <a:spLocks noChangeArrowheads="1"/>
            </p:cNvSpPr>
            <p:nvPr/>
          </p:nvSpPr>
          <p:spPr bwMode="auto">
            <a:xfrm>
              <a:off x="0" y="144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4770" name="Group 18"/>
          <p:cNvGrpSpPr>
            <a:grpSpLocks/>
          </p:cNvGrpSpPr>
          <p:nvPr/>
        </p:nvGrpSpPr>
        <p:grpSpPr bwMode="auto">
          <a:xfrm>
            <a:off x="8472488" y="4437064"/>
            <a:ext cx="1490662" cy="528637"/>
            <a:chOff x="0" y="0"/>
            <a:chExt cx="939" cy="333"/>
          </a:xfrm>
        </p:grpSpPr>
        <p:sp>
          <p:nvSpPr>
            <p:cNvPr id="74771" name="Text Box 19"/>
            <p:cNvSpPr txBox="1">
              <a:spLocks noChangeArrowheads="1"/>
            </p:cNvSpPr>
            <p:nvPr/>
          </p:nvSpPr>
          <p:spPr bwMode="auto">
            <a:xfrm>
              <a:off x="267" y="0"/>
              <a:ext cx="672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0000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消化</a:t>
              </a:r>
            </a:p>
          </p:txBody>
        </p:sp>
        <p:sp>
          <p:nvSpPr>
            <p:cNvPr id="74772" name="AutoShape 20"/>
            <p:cNvSpPr>
              <a:spLocks noChangeArrowheads="1"/>
            </p:cNvSpPr>
            <p:nvPr/>
          </p:nvSpPr>
          <p:spPr bwMode="auto">
            <a:xfrm>
              <a:off x="0" y="144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4773" name="Group 21"/>
          <p:cNvGrpSpPr>
            <a:grpSpLocks/>
          </p:cNvGrpSpPr>
          <p:nvPr/>
        </p:nvGrpSpPr>
        <p:grpSpPr bwMode="auto">
          <a:xfrm>
            <a:off x="8401050" y="2133600"/>
            <a:ext cx="1524000" cy="528638"/>
            <a:chOff x="0" y="0"/>
            <a:chExt cx="960" cy="333"/>
          </a:xfrm>
        </p:grpSpPr>
        <p:sp>
          <p:nvSpPr>
            <p:cNvPr id="74774" name="Text Box 22"/>
            <p:cNvSpPr txBox="1">
              <a:spLocks noChangeArrowheads="1"/>
            </p:cNvSpPr>
            <p:nvPr/>
          </p:nvSpPr>
          <p:spPr bwMode="auto">
            <a:xfrm>
              <a:off x="270" y="0"/>
              <a:ext cx="690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0000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运动</a:t>
              </a:r>
            </a:p>
          </p:txBody>
        </p:sp>
        <p:sp>
          <p:nvSpPr>
            <p:cNvPr id="74775" name="AutoShape 23"/>
            <p:cNvSpPr>
              <a:spLocks noChangeArrowheads="1"/>
            </p:cNvSpPr>
            <p:nvPr/>
          </p:nvSpPr>
          <p:spPr bwMode="auto">
            <a:xfrm>
              <a:off x="0" y="103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4776" name="Group 24"/>
          <p:cNvGrpSpPr>
            <a:grpSpLocks/>
          </p:cNvGrpSpPr>
          <p:nvPr/>
        </p:nvGrpSpPr>
        <p:grpSpPr bwMode="auto">
          <a:xfrm>
            <a:off x="8328026" y="5013326"/>
            <a:ext cx="1724025" cy="955675"/>
            <a:chOff x="0" y="0"/>
            <a:chExt cx="1086" cy="602"/>
          </a:xfrm>
        </p:grpSpPr>
        <p:sp>
          <p:nvSpPr>
            <p:cNvPr id="74777" name="Rectangle 25"/>
            <p:cNvSpPr>
              <a:spLocks noChangeArrowheads="1"/>
            </p:cNvSpPr>
            <p:nvPr/>
          </p:nvSpPr>
          <p:spPr bwMode="auto">
            <a:xfrm>
              <a:off x="270" y="0"/>
              <a:ext cx="816" cy="60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0000"/>
                  </a:solidFill>
                  <a:latin typeface="Arial" panose="020B0604020202020204" pitchFamily="34" charset="0"/>
                </a:rPr>
                <a:t>排出食物残渣</a:t>
              </a:r>
            </a:p>
          </p:txBody>
        </p:sp>
        <p:sp>
          <p:nvSpPr>
            <p:cNvPr id="74778" name="AutoShape 26"/>
            <p:cNvSpPr>
              <a:spLocks noChangeArrowheads="1"/>
            </p:cNvSpPr>
            <p:nvPr/>
          </p:nvSpPr>
          <p:spPr bwMode="auto">
            <a:xfrm>
              <a:off x="0" y="65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4779" name="Group 27"/>
          <p:cNvGrpSpPr>
            <a:grpSpLocks/>
          </p:cNvGrpSpPr>
          <p:nvPr/>
        </p:nvGrpSpPr>
        <p:grpSpPr bwMode="auto">
          <a:xfrm>
            <a:off x="2927350" y="5661025"/>
            <a:ext cx="1066800" cy="985838"/>
            <a:chOff x="0" y="0"/>
            <a:chExt cx="672" cy="621"/>
          </a:xfrm>
        </p:grpSpPr>
        <p:sp>
          <p:nvSpPr>
            <p:cNvPr id="74780" name="AutoShape 28"/>
            <p:cNvSpPr>
              <a:spLocks noChangeArrowheads="1"/>
            </p:cNvSpPr>
            <p:nvPr/>
          </p:nvSpPr>
          <p:spPr bwMode="auto">
            <a:xfrm rot="16200000" flipH="1">
              <a:off x="180" y="9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81" name="Text Box 29"/>
            <p:cNvSpPr txBox="1">
              <a:spLocks noChangeArrowheads="1"/>
            </p:cNvSpPr>
            <p:nvPr/>
          </p:nvSpPr>
          <p:spPr bwMode="auto">
            <a:xfrm>
              <a:off x="0" y="288"/>
              <a:ext cx="672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0000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 呼吸</a:t>
              </a:r>
            </a:p>
          </p:txBody>
        </p:sp>
      </p:grpSp>
      <p:grpSp>
        <p:nvGrpSpPr>
          <p:cNvPr id="74782" name="Group 30"/>
          <p:cNvGrpSpPr>
            <a:grpSpLocks/>
          </p:cNvGrpSpPr>
          <p:nvPr/>
        </p:nvGrpSpPr>
        <p:grpSpPr bwMode="auto">
          <a:xfrm>
            <a:off x="1992314" y="1484313"/>
            <a:ext cx="2376487" cy="1357312"/>
            <a:chOff x="0" y="0"/>
            <a:chExt cx="1680" cy="855"/>
          </a:xfrm>
        </p:grpSpPr>
        <p:sp>
          <p:nvSpPr>
            <p:cNvPr id="74783" name="Text Box 31"/>
            <p:cNvSpPr txBox="1">
              <a:spLocks noChangeArrowheads="1"/>
            </p:cNvSpPr>
            <p:nvPr/>
          </p:nvSpPr>
          <p:spPr bwMode="auto">
            <a:xfrm>
              <a:off x="0" y="0"/>
              <a:ext cx="1680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0000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排出代谢废物</a:t>
              </a:r>
            </a:p>
          </p:txBody>
        </p:sp>
        <p:sp>
          <p:nvSpPr>
            <p:cNvPr id="74784" name="AutoShape 32"/>
            <p:cNvSpPr>
              <a:spLocks noChangeArrowheads="1"/>
            </p:cNvSpPr>
            <p:nvPr/>
          </p:nvSpPr>
          <p:spPr bwMode="auto">
            <a:xfrm rot="15893870">
              <a:off x="384" y="615"/>
              <a:ext cx="240" cy="24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85" name="AutoShape 33"/>
            <p:cNvSpPr>
              <a:spLocks noChangeArrowheads="1"/>
            </p:cNvSpPr>
            <p:nvPr/>
          </p:nvSpPr>
          <p:spPr bwMode="auto">
            <a:xfrm rot="10674066">
              <a:off x="192" y="371"/>
              <a:ext cx="196" cy="382"/>
            </a:xfrm>
            <a:prstGeom prst="curvedLeftArrow">
              <a:avLst>
                <a:gd name="adj1" fmla="val 38980"/>
                <a:gd name="adj2" fmla="val 77959"/>
                <a:gd name="adj3" fmla="val 33333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4787" name="Text Box 5"/>
          <p:cNvSpPr txBox="1">
            <a:spLocks noChangeArrowheads="1"/>
          </p:cNvSpPr>
          <p:nvPr/>
        </p:nvSpPr>
        <p:spPr bwMode="auto">
          <a:xfrm>
            <a:off x="1919288" y="188914"/>
            <a:ext cx="2305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4000" dirty="0">
                <a:solidFill>
                  <a:srgbClr val="0066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结论：</a:t>
            </a:r>
            <a:endParaRPr kumimoji="0" lang="zh-CN" altLang="en-US" sz="2800" dirty="0">
              <a:solidFill>
                <a:srgbClr val="006600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74789" name="Text Box 37"/>
          <p:cNvSpPr txBox="1">
            <a:spLocks noChangeArrowheads="1"/>
          </p:cNvSpPr>
          <p:nvPr/>
        </p:nvSpPr>
        <p:spPr bwMode="auto">
          <a:xfrm>
            <a:off x="1847850" y="3429000"/>
            <a:ext cx="503238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生殖遗传</a:t>
            </a:r>
          </a:p>
        </p:txBody>
      </p:sp>
      <p:sp>
        <p:nvSpPr>
          <p:cNvPr id="74796" name="Text Box 44"/>
          <p:cNvSpPr txBox="1">
            <a:spLocks noChangeArrowheads="1"/>
          </p:cNvSpPr>
          <p:nvPr/>
        </p:nvSpPr>
        <p:spPr bwMode="auto">
          <a:xfrm>
            <a:off x="4295775" y="333376"/>
            <a:ext cx="597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/>
              <a:t>草履虫可依靠</a:t>
            </a:r>
            <a:r>
              <a:rPr lang="zh-CN" altLang="en-US" sz="2800" u="sng" dirty="0">
                <a:solidFill>
                  <a:srgbClr val="FF0000"/>
                </a:solidFill>
              </a:rPr>
              <a:t>一个细胞</a:t>
            </a:r>
            <a:r>
              <a:rPr lang="zh-CN" altLang="en-US" sz="2800" dirty="0"/>
              <a:t>完成生命活动</a:t>
            </a:r>
          </a:p>
        </p:txBody>
      </p:sp>
    </p:spTree>
    <p:extLst>
      <p:ext uri="{BB962C8B-B14F-4D97-AF65-F5344CB8AC3E}">
        <p14:creationId xmlns:p14="http://schemas.microsoft.com/office/powerpoint/2010/main" val="33271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6" grpId="0"/>
      <p:bldP spid="74758" grpId="0"/>
      <p:bldP spid="74759" grpId="0"/>
      <p:bldP spid="74763" grpId="0"/>
      <p:bldP spid="74764" grpId="0"/>
      <p:bldP spid="74766" grpId="0"/>
      <p:bldP spid="74789" grpId="0" animBg="1"/>
      <p:bldP spid="747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2" t="7811" r="9717" b="14015"/>
          <a:stretch>
            <a:fillRect/>
          </a:stretch>
        </p:blipFill>
        <p:spPr bwMode="auto">
          <a:xfrm>
            <a:off x="631032" y="188914"/>
            <a:ext cx="24336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u=1357037017,1835320773&amp;fm=23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632364"/>
            <a:ext cx="7813963" cy="40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657601" y="0"/>
            <a:ext cx="66224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 一只草履虫每小时大约能够形成</a:t>
            </a:r>
            <a:r>
              <a:rPr lang="en-US" altLang="zh-CN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60</a:t>
            </a: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个食物泡</a:t>
            </a:r>
          </a:p>
          <a:p>
            <a:pPr>
              <a:buFont typeface="Arial" charset="0"/>
              <a:buNone/>
              <a:defRPr/>
            </a:pP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  每个食物泡中大概含有</a:t>
            </a:r>
            <a:r>
              <a:rPr lang="en-US" altLang="zh-CN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30</a:t>
            </a: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个细菌</a:t>
            </a:r>
          </a:p>
          <a:p>
            <a:pPr>
              <a:buFont typeface="Arial" charset="0"/>
              <a:buNone/>
              <a:defRPr/>
            </a:pP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  一只草履虫一天大约能够吞食</a:t>
            </a: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43000</a:t>
            </a:r>
            <a:r>
              <a:rPr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个细菌。</a:t>
            </a:r>
          </a:p>
          <a:p>
            <a:pPr>
              <a:buFont typeface="Arial" charset="0"/>
              <a:buNone/>
              <a:defRPr/>
            </a:pP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22539" name="Rectangle 3"/>
          <p:cNvSpPr>
            <a:spLocks noChangeArrowheads="1"/>
          </p:cNvSpPr>
          <p:nvPr/>
        </p:nvSpPr>
        <p:spPr bwMode="auto">
          <a:xfrm>
            <a:off x="822615" y="3819238"/>
            <a:ext cx="24114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zh-CN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净化污水</a:t>
            </a:r>
          </a:p>
        </p:txBody>
      </p:sp>
    </p:spTree>
    <p:extLst>
      <p:ext uri="{BB962C8B-B14F-4D97-AF65-F5344CB8AC3E}">
        <p14:creationId xmlns:p14="http://schemas.microsoft.com/office/powerpoint/2010/main" val="29702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225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952625" y="2071688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5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单细胞生物与人类的关系</a:t>
            </a:r>
          </a:p>
        </p:txBody>
      </p:sp>
    </p:spTree>
    <p:extLst>
      <p:ext uri="{BB962C8B-B14F-4D97-AF65-F5344CB8AC3E}">
        <p14:creationId xmlns:p14="http://schemas.microsoft.com/office/powerpoint/2010/main" val="7182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1891" y="1144801"/>
            <a:ext cx="12025745" cy="936103"/>
          </a:xfrm>
        </p:spPr>
        <p:txBody>
          <a:bodyPr>
            <a:noAutofit/>
          </a:bodyPr>
          <a:lstStyle/>
          <a:p>
            <a:r>
              <a:rPr lang="zh-CN" altLang="en-US" sz="7200" dirty="0">
                <a:solidFill>
                  <a:schemeClr val="bg1">
                    <a:lumMod val="50000"/>
                  </a:schemeClr>
                </a:solidFill>
              </a:rPr>
              <a:t>第二章细胞怎样构成生物体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4690" y="2080904"/>
            <a:ext cx="12649201" cy="1752600"/>
          </a:xfrm>
        </p:spPr>
        <p:txBody>
          <a:bodyPr>
            <a:noAutofit/>
          </a:bodyPr>
          <a:lstStyle/>
          <a:p>
            <a:r>
              <a:rPr lang="zh-CN" altLang="en-US" sz="10666" dirty="0">
                <a:solidFill>
                  <a:schemeClr val="tx1"/>
                </a:solidFill>
              </a:rPr>
              <a:t>      </a:t>
            </a:r>
            <a:r>
              <a:rPr lang="zh-CN" altLang="en-US" sz="6000" i="1" dirty="0">
                <a:solidFill>
                  <a:schemeClr val="tx1"/>
                </a:solidFill>
              </a:rPr>
              <a:t>第四节单细胞生物</a:t>
            </a:r>
            <a:endParaRPr lang="zh-CN" altLang="en-US" sz="48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11" y="5143513"/>
            <a:ext cx="36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宋体" panose="02010600030101010101" pitchFamily="2" charset="-122"/>
                <a:cs typeface="+mn-cs"/>
              </a:rPr>
              <a:t>讲课人：徐涛</a:t>
            </a:r>
          </a:p>
        </p:txBody>
      </p:sp>
    </p:spTree>
    <p:extLst>
      <p:ext uri="{BB962C8B-B14F-4D97-AF65-F5344CB8AC3E}">
        <p14:creationId xmlns:p14="http://schemas.microsoft.com/office/powerpoint/2010/main" val="23783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7" descr="20060827182208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1" y="3811588"/>
            <a:ext cx="18780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3" descr="衣藻透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1058864"/>
            <a:ext cx="2070100" cy="275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7" descr="SW00100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121151"/>
            <a:ext cx="19113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6" descr="SW00100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6" y="1341438"/>
            <a:ext cx="1774825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330326"/>
            <a:ext cx="2471737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74825" y="57151"/>
            <a:ext cx="5905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有益的单细胞生物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573463" y="3074988"/>
            <a:ext cx="1439862" cy="609600"/>
          </a:xfrm>
          <a:prstGeom prst="rect">
            <a:avLst/>
          </a:prstGeom>
          <a:solidFill>
            <a:srgbClr val="99CC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600" dirty="0">
                <a:latin typeface="+mn-ea"/>
                <a:ea typeface="+mn-ea"/>
              </a:rPr>
              <a:t>眼虫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369051" y="3074988"/>
            <a:ext cx="1439863" cy="609600"/>
          </a:xfrm>
          <a:prstGeom prst="rect">
            <a:avLst/>
          </a:prstGeom>
          <a:solidFill>
            <a:srgbClr val="99CC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600" dirty="0">
                <a:latin typeface="+mn-ea"/>
                <a:ea typeface="+mn-ea"/>
              </a:rPr>
              <a:t>衣藻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8561388" y="3087688"/>
            <a:ext cx="1439862" cy="609600"/>
          </a:xfrm>
          <a:prstGeom prst="rect">
            <a:avLst/>
          </a:prstGeom>
          <a:solidFill>
            <a:srgbClr val="99CC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600" dirty="0">
                <a:latin typeface="+mn-ea"/>
                <a:ea typeface="+mn-ea"/>
              </a:rPr>
              <a:t>钟虫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727576" y="5721350"/>
            <a:ext cx="1641475" cy="609600"/>
          </a:xfrm>
          <a:prstGeom prst="rect">
            <a:avLst/>
          </a:prstGeom>
          <a:solidFill>
            <a:srgbClr val="99CC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600" dirty="0">
                <a:latin typeface="+mn-ea"/>
                <a:ea typeface="+mn-ea"/>
              </a:rPr>
              <a:t>喇叭虫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183564" y="5807075"/>
            <a:ext cx="1641475" cy="609600"/>
          </a:xfrm>
          <a:prstGeom prst="rect">
            <a:avLst/>
          </a:prstGeom>
          <a:solidFill>
            <a:srgbClr val="99CC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600" dirty="0">
                <a:latin typeface="+mn-ea"/>
                <a:ea typeface="+mn-ea"/>
              </a:rPr>
              <a:t>太阳虫</a:t>
            </a:r>
          </a:p>
        </p:txBody>
      </p:sp>
      <p:sp>
        <p:nvSpPr>
          <p:cNvPr id="2" name="矩形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05339" y="2816226"/>
            <a:ext cx="2663825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/>
              <a:t>鱼类天然的饵料</a:t>
            </a:r>
          </a:p>
        </p:txBody>
      </p:sp>
    </p:spTree>
    <p:extLst>
      <p:ext uri="{BB962C8B-B14F-4D97-AF65-F5344CB8AC3E}">
        <p14:creationId xmlns:p14="http://schemas.microsoft.com/office/powerpoint/2010/main" val="30438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 descr="酵母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88913"/>
            <a:ext cx="34036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图片 3" descr="乳酸菌用于发酵酸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1" y="1397000"/>
            <a:ext cx="39354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4" descr="51fc26edga6f9afef13e6&amp;6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3803650"/>
            <a:ext cx="37687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文本框 60423"/>
          <p:cNvSpPr txBox="1">
            <a:spLocks noChangeArrowheads="1"/>
          </p:cNvSpPr>
          <p:nvPr/>
        </p:nvSpPr>
        <p:spPr bwMode="auto">
          <a:xfrm>
            <a:off x="2179638" y="3319464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酵母菌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，面包、馒头制作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586538" y="796926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乳酸菌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，泡菜、酸奶制作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767513" y="5413376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醋酸杆菌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制醋</a:t>
            </a:r>
          </a:p>
        </p:txBody>
      </p:sp>
    </p:spTree>
    <p:extLst>
      <p:ext uri="{BB962C8B-B14F-4D97-AF65-F5344CB8AC3E}">
        <p14:creationId xmlns:p14="http://schemas.microsoft.com/office/powerpoint/2010/main" val="68758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022475" y="979488"/>
            <a:ext cx="3136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0000"/>
                </a:solidFill>
              </a:rPr>
              <a:t>赤潮、水华</a:t>
            </a:r>
          </a:p>
        </p:txBody>
      </p:sp>
      <p:pic>
        <p:nvPicPr>
          <p:cNvPr id="12291" name="Picture 6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44676"/>
            <a:ext cx="312896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4825" y="57151"/>
            <a:ext cx="5905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有害的单细胞生物</a:t>
            </a:r>
          </a:p>
        </p:txBody>
      </p:sp>
      <p:pic>
        <p:nvPicPr>
          <p:cNvPr id="1229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"/>
          <a:stretch>
            <a:fillRect/>
          </a:stretch>
        </p:blipFill>
        <p:spPr bwMode="auto">
          <a:xfrm>
            <a:off x="1919288" y="3984626"/>
            <a:ext cx="31289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1768476"/>
            <a:ext cx="49434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29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63489"/>
          <p:cNvSpPr>
            <a:spLocks noChangeArrowheads="1"/>
          </p:cNvSpPr>
          <p:nvPr/>
        </p:nvSpPr>
        <p:spPr bwMode="auto">
          <a:xfrm>
            <a:off x="4102100" y="3787775"/>
            <a:ext cx="5603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63491" name="图片 63490" descr="链球菌（引起肺炎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822325"/>
            <a:ext cx="370046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文本框 63491"/>
          <p:cNvSpPr txBox="1">
            <a:spLocks noChangeArrowheads="1"/>
          </p:cNvSpPr>
          <p:nvPr/>
        </p:nvSpPr>
        <p:spPr bwMode="auto">
          <a:xfrm>
            <a:off x="2135188" y="4564064"/>
            <a:ext cx="3647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链球菌（引起肺炎）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3493" name="图片 63492" descr="杆菌（引起食物中毒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2926"/>
            <a:ext cx="40386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文本框 63493"/>
          <p:cNvSpPr txBox="1">
            <a:spLocks noChangeArrowheads="1"/>
          </p:cNvSpPr>
          <p:nvPr/>
        </p:nvSpPr>
        <p:spPr bwMode="auto">
          <a:xfrm>
            <a:off x="6096000" y="5383214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一种杆菌（食物中毒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33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992313" y="1341439"/>
            <a:ext cx="84963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zh-CN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通过本节课的学习，</a:t>
            </a:r>
            <a:br>
              <a:rPr lang="zh-CN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zh-CN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你的收获是什么？</a:t>
            </a:r>
          </a:p>
        </p:txBody>
      </p:sp>
      <p:pic>
        <p:nvPicPr>
          <p:cNvPr id="17411" name="Picture 3" descr="图片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188913"/>
            <a:ext cx="1047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3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左大括号 1"/>
          <p:cNvSpPr>
            <a:spLocks/>
          </p:cNvSpPr>
          <p:nvPr/>
        </p:nvSpPr>
        <p:spPr bwMode="auto">
          <a:xfrm>
            <a:off x="2374900" y="998538"/>
            <a:ext cx="528638" cy="5016500"/>
          </a:xfrm>
          <a:prstGeom prst="leftBrace">
            <a:avLst>
              <a:gd name="adj1" fmla="val 6326"/>
              <a:gd name="adj2" fmla="val 50009"/>
            </a:avLst>
          </a:prstGeom>
          <a:noFill/>
          <a:ln w="50800">
            <a:solidFill>
              <a:srgbClr val="888A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endParaRPr lang="zh-CN" altLang="en-US" noProof="1"/>
          </a:p>
        </p:txBody>
      </p:sp>
      <p:sp>
        <p:nvSpPr>
          <p:cNvPr id="23554" name="文本框 2"/>
          <p:cNvSpPr txBox="1">
            <a:spLocks noChangeArrowheads="1"/>
          </p:cNvSpPr>
          <p:nvPr/>
        </p:nvSpPr>
        <p:spPr bwMode="auto">
          <a:xfrm>
            <a:off x="1735892" y="2460625"/>
            <a:ext cx="677108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200" b="1">
                <a:solidFill>
                  <a:srgbClr val="FF0000"/>
                </a:solidFill>
                <a:ea typeface="微软雅黑" panose="020B0503020204020204" pitchFamily="34" charset="-122"/>
              </a:rPr>
              <a:t>单细胞生物</a:t>
            </a:r>
          </a:p>
        </p:txBody>
      </p:sp>
      <p:sp>
        <p:nvSpPr>
          <p:cNvPr id="23555" name="文本框 3"/>
          <p:cNvSpPr txBox="1">
            <a:spLocks noChangeArrowheads="1"/>
          </p:cNvSpPr>
          <p:nvPr/>
        </p:nvSpPr>
        <p:spPr bwMode="auto">
          <a:xfrm>
            <a:off x="2944813" y="708026"/>
            <a:ext cx="1128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</a:rPr>
              <a:t>概念：</a:t>
            </a:r>
            <a:endParaRPr lang="en-US" altLang="zh-CN" sz="2400" b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3556" name="文本框 4"/>
          <p:cNvSpPr txBox="1">
            <a:spLocks noChangeArrowheads="1"/>
          </p:cNvSpPr>
          <p:nvPr/>
        </p:nvSpPr>
        <p:spPr bwMode="auto">
          <a:xfrm>
            <a:off x="4073526" y="3348039"/>
            <a:ext cx="1960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结构及生活</a:t>
            </a:r>
          </a:p>
        </p:txBody>
      </p:sp>
      <p:sp>
        <p:nvSpPr>
          <p:cNvPr id="23557" name="文本框 5"/>
          <p:cNvSpPr txBox="1">
            <a:spLocks noChangeArrowheads="1"/>
          </p:cNvSpPr>
          <p:nvPr/>
        </p:nvSpPr>
        <p:spPr bwMode="auto">
          <a:xfrm>
            <a:off x="2803526" y="1190626"/>
            <a:ext cx="7650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/>
              <a:t>  </a:t>
            </a:r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</a:rPr>
              <a:t>常见的种类：细菌、酵母菌、草履虫、变形虫、衣藻</a:t>
            </a:r>
          </a:p>
        </p:txBody>
      </p:sp>
      <p:sp>
        <p:nvSpPr>
          <p:cNvPr id="23558" name="文本框 6"/>
          <p:cNvSpPr txBox="1">
            <a:spLocks noChangeArrowheads="1"/>
          </p:cNvSpPr>
          <p:nvPr/>
        </p:nvSpPr>
        <p:spPr bwMode="auto">
          <a:xfrm>
            <a:off x="4187825" y="5194301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</a:rPr>
              <a:t>生殖：</a:t>
            </a:r>
            <a:endParaRPr lang="zh-CN" altLang="en-US"/>
          </a:p>
        </p:txBody>
      </p:sp>
      <p:sp>
        <p:nvSpPr>
          <p:cNvPr id="23559" name="左大括号 7"/>
          <p:cNvSpPr>
            <a:spLocks/>
          </p:cNvSpPr>
          <p:nvPr/>
        </p:nvSpPr>
        <p:spPr bwMode="auto">
          <a:xfrm>
            <a:off x="3956051" y="1827214"/>
            <a:ext cx="231775" cy="3525837"/>
          </a:xfrm>
          <a:prstGeom prst="leftBrace">
            <a:avLst>
              <a:gd name="adj1" fmla="val 39862"/>
              <a:gd name="adj2" fmla="val 50000"/>
            </a:avLst>
          </a:prstGeom>
          <a:noFill/>
          <a:ln w="50800">
            <a:solidFill>
              <a:srgbClr val="B9BC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endParaRPr lang="zh-CN" altLang="en-US" noProof="1"/>
          </a:p>
        </p:txBody>
      </p:sp>
      <p:sp>
        <p:nvSpPr>
          <p:cNvPr id="23560" name="左大括号 8"/>
          <p:cNvSpPr>
            <a:spLocks/>
          </p:cNvSpPr>
          <p:nvPr/>
        </p:nvSpPr>
        <p:spPr bwMode="auto">
          <a:xfrm>
            <a:off x="5849939" y="2312988"/>
            <a:ext cx="96837" cy="2698750"/>
          </a:xfrm>
          <a:prstGeom prst="leftBrace">
            <a:avLst>
              <a:gd name="adj1" fmla="val 0"/>
              <a:gd name="adj2" fmla="val 50000"/>
            </a:avLst>
          </a:prstGeom>
          <a:noFill/>
          <a:ln w="50800">
            <a:solidFill>
              <a:srgbClr val="B9BC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endParaRPr lang="zh-CN" altLang="en-US" noProof="1"/>
          </a:p>
        </p:txBody>
      </p:sp>
      <p:sp>
        <p:nvSpPr>
          <p:cNvPr id="23561" name="文本框 9"/>
          <p:cNvSpPr txBox="1">
            <a:spLocks noChangeArrowheads="1"/>
          </p:cNvSpPr>
          <p:nvPr/>
        </p:nvSpPr>
        <p:spPr bwMode="auto">
          <a:xfrm>
            <a:off x="4187825" y="1673226"/>
            <a:ext cx="1187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</a:rPr>
              <a:t>形态：</a:t>
            </a:r>
          </a:p>
        </p:txBody>
      </p:sp>
      <p:sp>
        <p:nvSpPr>
          <p:cNvPr id="23562" name="文本框 14"/>
          <p:cNvSpPr txBox="1">
            <a:spLocks noChangeArrowheads="1"/>
          </p:cNvSpPr>
          <p:nvPr/>
        </p:nvSpPr>
        <p:spPr bwMode="auto">
          <a:xfrm>
            <a:off x="2805114" y="5832476"/>
            <a:ext cx="2535237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ea typeface="微软雅黑" panose="020B0503020204020204" pitchFamily="34" charset="-122"/>
              </a:rPr>
              <a:t>与人类的关系</a:t>
            </a:r>
          </a:p>
          <a:p>
            <a:pPr eaLnBrk="0" hangingPunct="0"/>
            <a:r>
              <a:rPr lang="zh-CN" altLang="en-US" sz="2400" b="1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3563" name="文本框 9"/>
          <p:cNvSpPr txBox="1">
            <a:spLocks noChangeArrowheads="1"/>
          </p:cNvSpPr>
          <p:nvPr/>
        </p:nvSpPr>
        <p:spPr bwMode="auto">
          <a:xfrm>
            <a:off x="5005389" y="1673226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</a:rPr>
              <a:t>像倒置的草鞋底</a:t>
            </a:r>
          </a:p>
        </p:txBody>
      </p:sp>
      <p:sp>
        <p:nvSpPr>
          <p:cNvPr id="23564" name="Text Box 7"/>
          <p:cNvSpPr txBox="1">
            <a:spLocks noChangeArrowheads="1"/>
          </p:cNvSpPr>
          <p:nvPr/>
        </p:nvSpPr>
        <p:spPr bwMode="auto">
          <a:xfrm>
            <a:off x="1601788" y="80964"/>
            <a:ext cx="18669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200" b="1">
                <a:solidFill>
                  <a:srgbClr val="0033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知识小结</a:t>
            </a:r>
          </a:p>
        </p:txBody>
      </p:sp>
      <p:sp>
        <p:nvSpPr>
          <p:cNvPr id="23565" name="文本框 2"/>
          <p:cNvSpPr txBox="1">
            <a:spLocks noChangeArrowheads="1"/>
          </p:cNvSpPr>
          <p:nvPr/>
        </p:nvSpPr>
        <p:spPr bwMode="auto">
          <a:xfrm>
            <a:off x="3956050" y="708026"/>
            <a:ext cx="5716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只由一个细胞构成的生物叫做单细胞生物</a:t>
            </a:r>
          </a:p>
        </p:txBody>
      </p:sp>
      <p:sp>
        <p:nvSpPr>
          <p:cNvPr id="23566" name="文本框 3"/>
          <p:cNvSpPr txBox="1">
            <a:spLocks noChangeArrowheads="1"/>
          </p:cNvSpPr>
          <p:nvPr/>
        </p:nvSpPr>
        <p:spPr bwMode="auto">
          <a:xfrm>
            <a:off x="5006976" y="5194301"/>
            <a:ext cx="1755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分裂生殖</a:t>
            </a:r>
          </a:p>
        </p:txBody>
      </p:sp>
      <p:sp>
        <p:nvSpPr>
          <p:cNvPr id="23567" name="文本框 10"/>
          <p:cNvSpPr txBox="1">
            <a:spLocks noChangeArrowheads="1"/>
          </p:cNvSpPr>
          <p:nvPr/>
        </p:nvSpPr>
        <p:spPr bwMode="auto">
          <a:xfrm>
            <a:off x="5005388" y="5676901"/>
            <a:ext cx="1217612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利</a:t>
            </a:r>
          </a:p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弊</a:t>
            </a:r>
          </a:p>
        </p:txBody>
      </p:sp>
      <p:sp>
        <p:nvSpPr>
          <p:cNvPr id="23568" name="文本框 4"/>
          <p:cNvSpPr txBox="1">
            <a:spLocks noChangeArrowheads="1"/>
          </p:cNvSpPr>
          <p:nvPr/>
        </p:nvSpPr>
        <p:spPr bwMode="auto">
          <a:xfrm>
            <a:off x="2903538" y="3436939"/>
            <a:ext cx="1212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草履虫</a:t>
            </a:r>
          </a:p>
        </p:txBody>
      </p:sp>
      <p:sp>
        <p:nvSpPr>
          <p:cNvPr id="23569" name="左大括号 8"/>
          <p:cNvSpPr>
            <a:spLocks/>
          </p:cNvSpPr>
          <p:nvPr/>
        </p:nvSpPr>
        <p:spPr bwMode="auto">
          <a:xfrm>
            <a:off x="4865688" y="5832476"/>
            <a:ext cx="139700" cy="538163"/>
          </a:xfrm>
          <a:prstGeom prst="leftBrace">
            <a:avLst>
              <a:gd name="adj1" fmla="val 0"/>
              <a:gd name="adj2" fmla="val 50000"/>
            </a:avLst>
          </a:prstGeom>
          <a:noFill/>
          <a:ln w="50800">
            <a:solidFill>
              <a:srgbClr val="B9BC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endParaRPr lang="en-US" altLang="en-US"/>
          </a:p>
        </p:txBody>
      </p:sp>
      <p:sp>
        <p:nvSpPr>
          <p:cNvPr id="23570" name="文本框 9"/>
          <p:cNvSpPr txBox="1">
            <a:spLocks noChangeArrowheads="1"/>
          </p:cNvSpPr>
          <p:nvPr/>
        </p:nvSpPr>
        <p:spPr bwMode="auto">
          <a:xfrm>
            <a:off x="6061076" y="2573339"/>
            <a:ext cx="303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</a:rPr>
              <a:t>表膜：呼吸</a:t>
            </a:r>
          </a:p>
        </p:txBody>
      </p:sp>
      <p:sp>
        <p:nvSpPr>
          <p:cNvPr id="23571" name="文本框 9"/>
          <p:cNvSpPr txBox="1">
            <a:spLocks noChangeArrowheads="1"/>
          </p:cNvSpPr>
          <p:nvPr/>
        </p:nvSpPr>
        <p:spPr bwMode="auto">
          <a:xfrm>
            <a:off x="6061075" y="3057526"/>
            <a:ext cx="301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</a:rPr>
              <a:t>口沟：取食</a:t>
            </a:r>
          </a:p>
        </p:txBody>
      </p:sp>
      <p:sp>
        <p:nvSpPr>
          <p:cNvPr id="23572" name="文本框 9"/>
          <p:cNvSpPr txBox="1">
            <a:spLocks noChangeArrowheads="1"/>
          </p:cNvSpPr>
          <p:nvPr/>
        </p:nvSpPr>
        <p:spPr bwMode="auto">
          <a:xfrm>
            <a:off x="6061076" y="3438526"/>
            <a:ext cx="439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</a:rPr>
              <a:t>食物泡：消化食物        营养</a:t>
            </a:r>
          </a:p>
        </p:txBody>
      </p:sp>
      <p:sp>
        <p:nvSpPr>
          <p:cNvPr id="23573" name="文本框 9"/>
          <p:cNvSpPr txBox="1">
            <a:spLocks noChangeArrowheads="1"/>
          </p:cNvSpPr>
          <p:nvPr/>
        </p:nvSpPr>
        <p:spPr bwMode="auto">
          <a:xfrm>
            <a:off x="6076951" y="3862389"/>
            <a:ext cx="3262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</a:rPr>
              <a:t>胞肛：排出食物残渣</a:t>
            </a:r>
            <a:endParaRPr lang="en-US" altLang="zh-CN" sz="2400" b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3574" name="文本框 9"/>
          <p:cNvSpPr txBox="1">
            <a:spLocks noChangeArrowheads="1"/>
          </p:cNvSpPr>
          <p:nvPr/>
        </p:nvSpPr>
        <p:spPr bwMode="auto">
          <a:xfrm>
            <a:off x="6061075" y="4344988"/>
            <a:ext cx="11366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</a:rPr>
              <a:t>收集管</a:t>
            </a:r>
          </a:p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</a:rPr>
              <a:t>伸缩泡</a:t>
            </a:r>
          </a:p>
        </p:txBody>
      </p:sp>
      <p:sp>
        <p:nvSpPr>
          <p:cNvPr id="23575" name="文本框 9"/>
          <p:cNvSpPr txBox="1">
            <a:spLocks noChangeArrowheads="1"/>
          </p:cNvSpPr>
          <p:nvPr/>
        </p:nvSpPr>
        <p:spPr bwMode="auto">
          <a:xfrm>
            <a:off x="6061076" y="2132014"/>
            <a:ext cx="3611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</a:rPr>
              <a:t>纤毛：运动   </a:t>
            </a:r>
          </a:p>
        </p:txBody>
      </p:sp>
      <p:sp>
        <p:nvSpPr>
          <p:cNvPr id="23576" name="左大括号 8"/>
          <p:cNvSpPr>
            <a:spLocks/>
          </p:cNvSpPr>
          <p:nvPr/>
        </p:nvSpPr>
        <p:spPr bwMode="auto">
          <a:xfrm rot="10800000">
            <a:off x="7197725" y="4464050"/>
            <a:ext cx="139700" cy="609600"/>
          </a:xfrm>
          <a:prstGeom prst="leftBrace">
            <a:avLst>
              <a:gd name="adj1" fmla="val 0"/>
              <a:gd name="adj2" fmla="val 50000"/>
            </a:avLst>
          </a:prstGeom>
          <a:noFill/>
          <a:ln w="50800">
            <a:solidFill>
              <a:srgbClr val="B9BC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endParaRPr lang="en-US" altLang="en-US"/>
          </a:p>
        </p:txBody>
      </p:sp>
      <p:sp>
        <p:nvSpPr>
          <p:cNvPr id="23577" name="文本框 9"/>
          <p:cNvSpPr txBox="1">
            <a:spLocks noChangeArrowheads="1"/>
          </p:cNvSpPr>
          <p:nvPr/>
        </p:nvSpPr>
        <p:spPr bwMode="auto">
          <a:xfrm>
            <a:off x="7408864" y="4527551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微软雅黑" panose="020B0503020204020204" pitchFamily="34" charset="-122"/>
              </a:rPr>
              <a:t>收集、排出废物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4702175" y="1169988"/>
            <a:ext cx="1244600" cy="0"/>
          </a:xfrm>
          <a:prstGeom prst="line">
            <a:avLst/>
          </a:prstGeom>
          <a:ln w="666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187826" y="5676900"/>
            <a:ext cx="817563" cy="0"/>
          </a:xfrm>
          <a:prstGeom prst="line">
            <a:avLst/>
          </a:prstGeom>
          <a:ln w="666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991351" y="3057525"/>
            <a:ext cx="817563" cy="0"/>
          </a:xfrm>
          <a:prstGeom prst="line">
            <a:avLst/>
          </a:prstGeom>
          <a:ln w="666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385176" y="5011738"/>
            <a:ext cx="1287463" cy="0"/>
          </a:xfrm>
          <a:prstGeom prst="line">
            <a:avLst/>
          </a:prstGeom>
          <a:ln w="666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2" name="左大括号 8"/>
          <p:cNvSpPr>
            <a:spLocks/>
          </p:cNvSpPr>
          <p:nvPr/>
        </p:nvSpPr>
        <p:spPr bwMode="auto">
          <a:xfrm rot="10800000">
            <a:off x="9017000" y="3148013"/>
            <a:ext cx="76200" cy="1028700"/>
          </a:xfrm>
          <a:prstGeom prst="leftBrace">
            <a:avLst>
              <a:gd name="adj1" fmla="val 0"/>
              <a:gd name="adj2" fmla="val 50000"/>
            </a:avLst>
          </a:prstGeom>
          <a:noFill/>
          <a:ln w="50800">
            <a:solidFill>
              <a:srgbClr val="B9BC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endParaRPr lang="en-US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9202738" y="3862388"/>
            <a:ext cx="817562" cy="0"/>
          </a:xfrm>
          <a:prstGeom prst="line">
            <a:avLst/>
          </a:prstGeom>
          <a:ln w="666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891CD9BC-6A2D-48F0-BB5E-364F7E98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074" y="4414552"/>
            <a:ext cx="10302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B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FA2805B8-FEBE-4E44-8C5E-D1661A1D4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1692115"/>
            <a:ext cx="7286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D</a:t>
            </a:r>
          </a:p>
        </p:txBody>
      </p:sp>
      <p:sp>
        <p:nvSpPr>
          <p:cNvPr id="21508" name="Text Box 7">
            <a:extLst>
              <a:ext uri="{FF2B5EF4-FFF2-40B4-BE49-F238E27FC236}">
                <a16:creationId xmlns:a16="http://schemas.microsoft.com/office/drawing/2014/main" id="{5094607B-53DE-4F28-AB49-2BC4C98D6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2" y="1043195"/>
            <a:ext cx="11283350" cy="56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下列生物不是由一个细胞构成的是（ </a:t>
            </a:r>
            <a:r>
              <a:rPr lang="zh-CN" altLang="en-US" sz="6600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 ）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A.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衣藻    </a:t>
            </a: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B.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草履虫   </a:t>
            </a: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C.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变形虫    </a:t>
            </a: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D.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黑藻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在观察草履虫时，为了限制草履虫的运动速度，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应在载玻片的培养液上（   ）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A.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滴加肉汁        </a:t>
            </a: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B.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放少量棉花纤维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C.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加少量食盐      </a:t>
            </a: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D.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把水吸干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5634AD17-40BB-4DE4-9736-91D130666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r="6805" b="15695"/>
          <a:stretch>
            <a:fillRect/>
          </a:stretch>
        </p:blipFill>
        <p:spPr bwMode="auto">
          <a:xfrm>
            <a:off x="3592423" y="173837"/>
            <a:ext cx="41259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EE5E0E3-4368-4028-A5BD-3445DE79AC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7804" y="1124982"/>
            <a:ext cx="11343736" cy="4244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食物进入草履虫体内消化及排出的途径是（   ）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A.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口沟→食物泡→胞肛    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B.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细胞质→表膜→胞肛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C.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收集管→伸缩泡→表膜    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D.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收集管→伸缩泡→胞肛</a:t>
            </a: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38C7EC78-035D-4898-B2C3-F7F826C7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538" y="1196519"/>
            <a:ext cx="6937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A</a:t>
            </a:r>
          </a:p>
        </p:txBody>
      </p:sp>
      <p:pic>
        <p:nvPicPr>
          <p:cNvPr id="22532" name="Picture 13">
            <a:extLst>
              <a:ext uri="{FF2B5EF4-FFF2-40B4-BE49-F238E27FC236}">
                <a16:creationId xmlns:a16="http://schemas.microsoft.com/office/drawing/2014/main" id="{0CC00AAB-C668-434A-BE32-AF3DB51D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21" y="1895984"/>
            <a:ext cx="2148617" cy="49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D3DA08F1-10D1-4B87-A134-00CCC7260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01" y="-134009"/>
            <a:ext cx="10244109" cy="704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4.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右图为草履虫结构图，据图回答：     </a:t>
            </a:r>
          </a:p>
          <a:p>
            <a:pPr algn="l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）草履虫的体形像一个倒转的草鞋，其 “鞋跟”</a:t>
            </a:r>
          </a:p>
          <a:p>
            <a:pPr algn="l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端为草履虫的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______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端。</a:t>
            </a:r>
          </a:p>
          <a:p>
            <a:pPr algn="l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）草履虫的运动，主要是依靠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[  ]______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的摆动。</a:t>
            </a:r>
          </a:p>
          <a:p>
            <a:pPr algn="l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）消化食物的结构是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[  ]_______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</a:p>
          <a:p>
            <a:pPr algn="l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）不能消化的食物残渣，会由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[  ] ______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排出。</a:t>
            </a:r>
          </a:p>
          <a:p>
            <a:pPr algn="l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）草履虫的呼吸作用是通过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[  ] ______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进行的。</a:t>
            </a:r>
          </a:p>
          <a:p>
            <a:pPr algn="l"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6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）图中的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[3]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和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[4]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是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________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F5B4987B-9E25-4790-B6DD-735D3CB85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788622"/>
              </p:ext>
            </p:extLst>
          </p:nvPr>
        </p:nvGraphicFramePr>
        <p:xfrm>
          <a:off x="7237056" y="1648576"/>
          <a:ext cx="3663513" cy="488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r:id="rId3" imgW="2522910" imgH="1349537" progId="Imaging.Document">
                  <p:embed/>
                </p:oleObj>
              </mc:Choice>
              <mc:Fallback>
                <p:oleObj r:id="rId3" imgW="2522910" imgH="1349537" progId="Imaging.Document">
                  <p:embed/>
                  <p:pic>
                    <p:nvPicPr>
                      <p:cNvPr id="23555" name="Object 3">
                        <a:extLst>
                          <a:ext uri="{FF2B5EF4-FFF2-40B4-BE49-F238E27FC236}">
                            <a16:creationId xmlns:a16="http://schemas.microsoft.com/office/drawing/2014/main" id="{F5B4987B-9E25-4790-B6DD-735D3CB85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056" y="1648576"/>
                        <a:ext cx="3663513" cy="488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>
            <a:extLst>
              <a:ext uri="{FF2B5EF4-FFF2-40B4-BE49-F238E27FC236}">
                <a16:creationId xmlns:a16="http://schemas.microsoft.com/office/drawing/2014/main" id="{423F7136-12E6-4A3F-8B47-5D8056B92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836" y="1063802"/>
            <a:ext cx="116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前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29F2599D-3609-4A9C-A229-022DDF09E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84" y="2497820"/>
            <a:ext cx="784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6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EAA4D377-0281-471E-9888-45CD76F86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94" y="2369334"/>
            <a:ext cx="2541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纤毛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44486F80-1B9C-4F60-AA83-44B5943F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7" y="3172544"/>
            <a:ext cx="784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9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214198C2-346C-4B04-8541-2DD48AAE1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6" y="3071511"/>
            <a:ext cx="2630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食物泡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D43A1EFB-A8A2-476C-94F6-9CC01977F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7" y="4411251"/>
            <a:ext cx="1171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10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44E91CED-2231-4359-9327-5ADC608C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430" y="4276068"/>
            <a:ext cx="26781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胞肛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366ABEE6-99FA-4E4D-AE88-F5110ABE1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84" y="5680075"/>
            <a:ext cx="784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7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A28AE98B-AF3D-4CFB-AD10-21B6BB14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929" y="5525171"/>
            <a:ext cx="2095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表膜</a:t>
            </a:r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id="{46BF08CF-1E1D-4D31-BB1D-19D4BD0B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889" y="6264850"/>
            <a:ext cx="3625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细胞核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7" grpId="0" autoUpdateAnimBg="0"/>
      <p:bldP spid="23558" grpId="0" autoUpdateAnimBg="0"/>
      <p:bldP spid="23559" grpId="0" autoUpdateAnimBg="0"/>
      <p:bldP spid="23560" grpId="0" autoUpdateAnimBg="0"/>
      <p:bldP spid="23561" grpId="0" autoUpdateAnimBg="0"/>
      <p:bldP spid="23562" grpId="0" autoUpdateAnimBg="0"/>
      <p:bldP spid="23563" grpId="0" autoUpdateAnimBg="0"/>
      <p:bldP spid="23564" grpId="0" autoUpdateAnimBg="0"/>
      <p:bldP spid="2356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998449" y="1021666"/>
            <a:ext cx="9948472" cy="52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4400" dirty="0">
                <a:solidFill>
                  <a:srgbClr val="000000"/>
                </a:solidFill>
              </a:rPr>
              <a:t>1</a:t>
            </a:r>
            <a:r>
              <a:rPr lang="zh-CN" altLang="en-US" sz="4400" dirty="0">
                <a:solidFill>
                  <a:srgbClr val="000000"/>
                </a:solidFill>
              </a:rPr>
              <a:t>、认识常见的单细胞生物；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4400" dirty="0">
                <a:solidFill>
                  <a:srgbClr val="000000"/>
                </a:solidFill>
              </a:rPr>
              <a:t>2</a:t>
            </a:r>
            <a:r>
              <a:rPr lang="zh-CN" altLang="en-US" sz="4400" dirty="0">
                <a:solidFill>
                  <a:srgbClr val="000000"/>
                </a:solidFill>
              </a:rPr>
              <a:t>、以草履虫为例，观察其形态结构；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4400" dirty="0">
                <a:solidFill>
                  <a:srgbClr val="000000"/>
                </a:solidFill>
              </a:rPr>
              <a:t>3</a:t>
            </a:r>
            <a:r>
              <a:rPr lang="zh-CN" altLang="en-US" sz="4400" dirty="0">
                <a:solidFill>
                  <a:srgbClr val="000000"/>
                </a:solidFill>
              </a:rPr>
              <a:t>、探讨草履虫怎样完成各项生命活动；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4400" dirty="0">
                <a:solidFill>
                  <a:srgbClr val="000000"/>
                </a:solidFill>
              </a:rPr>
              <a:t>4</a:t>
            </a:r>
            <a:r>
              <a:rPr lang="zh-CN" altLang="en-US" sz="4400" dirty="0">
                <a:solidFill>
                  <a:srgbClr val="000000"/>
                </a:solidFill>
              </a:rPr>
              <a:t>、了解单细胞生物与人类的关系。</a:t>
            </a:r>
            <a:endParaRPr lang="en-US" altLang="zh-CN" sz="4400" dirty="0">
              <a:solidFill>
                <a:srgbClr val="000000"/>
              </a:solidFill>
            </a:endParaRPr>
          </a:p>
        </p:txBody>
      </p:sp>
      <p:sp>
        <p:nvSpPr>
          <p:cNvPr id="6150" name="WordArt 12"/>
          <p:cNvSpPr>
            <a:spLocks noChangeArrowheads="1" noChangeShapeType="1" noTextEdit="1"/>
          </p:cNvSpPr>
          <p:nvPr/>
        </p:nvSpPr>
        <p:spPr bwMode="auto">
          <a:xfrm>
            <a:off x="4440238" y="333376"/>
            <a:ext cx="25193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2761847117"/>
      </p:ext>
    </p:extLst>
  </p:cSld>
  <p:clrMapOvr>
    <a:masterClrMapping/>
  </p:clrMapOvr>
  <p:transition spd="med" advClick="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1" y="700089"/>
            <a:ext cx="7885113" cy="700087"/>
          </a:xfrm>
        </p:spPr>
        <p:txBody>
          <a:bodyPr/>
          <a:lstStyle/>
          <a:p>
            <a:r>
              <a:rPr lang="zh-CN" altLang="en-US" sz="3600">
                <a:solidFill>
                  <a:srgbClr val="136D95"/>
                </a:solidFill>
                <a:sym typeface="+mn-lt"/>
              </a:rPr>
              <a:t>什么是单细胞生物？</a:t>
            </a:r>
          </a:p>
        </p:txBody>
      </p:sp>
      <p:sp>
        <p:nvSpPr>
          <p:cNvPr id="8195" name="矩形 4"/>
          <p:cNvSpPr>
            <a:spLocks noChangeArrowheads="1"/>
          </p:cNvSpPr>
          <p:nvPr/>
        </p:nvSpPr>
        <p:spPr bwMode="auto">
          <a:xfrm>
            <a:off x="1838326" y="1790700"/>
            <a:ext cx="88296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90000"/>
              <a:buBlip>
                <a:blip r:embed="rId2"/>
              </a:buBlip>
              <a:defRPr sz="2000">
                <a:solidFill>
                  <a:srgbClr val="BF9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79E2D8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solidFill>
                  <a:srgbClr val="136D95"/>
                </a:solidFill>
                <a:latin typeface="Arial Black" panose="020B0A04020102020204" pitchFamily="34" charset="0"/>
                <a:sym typeface="+mn-lt"/>
              </a:rPr>
              <a:t>      </a:t>
            </a:r>
            <a:r>
              <a:rPr lang="zh-CN" altLang="en-US" sz="3600" dirty="0">
                <a:solidFill>
                  <a:schemeClr val="tx1"/>
                </a:solidFill>
                <a:ea typeface="楷体" panose="02010609060101010101" pitchFamily="49" charset="-122"/>
                <a:sym typeface="+mn-lt"/>
              </a:rPr>
              <a:t>生物圈中还有肉眼很难看见的生物，他们的身体只有一个细胞，称为</a:t>
            </a:r>
            <a:r>
              <a:rPr lang="zh-CN" altLang="en-US" sz="3600" dirty="0">
                <a:solidFill>
                  <a:srgbClr val="FF0000"/>
                </a:solidFill>
                <a:ea typeface="楷体" panose="02010609060101010101" pitchFamily="49" charset="-122"/>
                <a:sym typeface="+mn-lt"/>
              </a:rPr>
              <a:t>单细胞生物</a:t>
            </a:r>
            <a:r>
              <a:rPr lang="zh-CN" altLang="en-US" sz="3600" dirty="0">
                <a:solidFill>
                  <a:schemeClr val="tx1"/>
                </a:solidFill>
                <a:ea typeface="楷体" panose="02010609060101010101" pitchFamily="49" charset="-122"/>
                <a:sym typeface="+mn-lt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73483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548617" y="123536"/>
            <a:ext cx="3065463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认识</a:t>
            </a:r>
            <a:r>
              <a:rPr lang="zh-CN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  <a:hlinkClick r:id="rId3" action="ppaction://hlinkfile"/>
              </a:rPr>
              <a:t>单细胞生物</a:t>
            </a:r>
            <a:endParaRPr lang="zh-CN" altLang="en-US" sz="3200" b="1" dirty="0">
              <a:solidFill>
                <a:srgbClr val="003399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269" name="图片 8" descr="V2ORNY%48{FJZ{1)A]D7K]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1316182"/>
            <a:ext cx="9633222" cy="49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258668" y="5616719"/>
            <a:ext cx="841375" cy="392112"/>
          </a:xfrm>
          <a:prstGeom prst="rect">
            <a:avLst/>
          </a:prstGeom>
          <a:noFill/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880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初中生物实验 观察草履虫 友联科教_标清">
            <a:hlinkClick r:id="" action="ppaction://media"/>
            <a:extLst>
              <a:ext uri="{FF2B5EF4-FFF2-40B4-BE49-F238E27FC236}">
                <a16:creationId xmlns:a16="http://schemas.microsoft.com/office/drawing/2014/main" id="{1C5DF2CF-32A9-424F-9C61-F985EAA0B7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947" y="129396"/>
            <a:ext cx="11093570" cy="640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 4"/>
          <p:cNvSpPr/>
          <p:nvPr/>
        </p:nvSpPr>
        <p:spPr>
          <a:xfrm>
            <a:off x="1741488" y="101600"/>
            <a:ext cx="3084512" cy="1181100"/>
          </a:xfrm>
          <a:prstGeom prst="cloud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4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  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</a:p>
          <a:p>
            <a:pPr algn="ctr"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观察草履虫</a:t>
            </a:r>
          </a:p>
        </p:txBody>
      </p:sp>
      <p:sp>
        <p:nvSpPr>
          <p:cNvPr id="12290" name="文本框 2"/>
          <p:cNvSpPr txBox="1">
            <a:spLocks noChangeArrowheads="1"/>
          </p:cNvSpPr>
          <p:nvPr/>
        </p:nvSpPr>
        <p:spPr bwMode="auto">
          <a:xfrm>
            <a:off x="4826000" y="-9875838"/>
            <a:ext cx="254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1.制作草履虫临时装片时，为什么要从培养液表层吸取草履虫？</a:t>
            </a:r>
            <a:endParaRPr lang="zh-CN" altLang="en-US" sz="12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提示：</a:t>
            </a:r>
            <a:r>
              <a:rPr lang="zh-CN" altLang="en-US" sz="1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因为培养液的表层溶解的氧气多，有利于草履虫的呼吸，所以草履虫大多聚集在培养液的表层。</a:t>
            </a: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2.制作草履虫临时装片时，为什么要放几丝棉花纤维？</a:t>
            </a:r>
            <a:endParaRPr lang="zh-CN" altLang="en-US" sz="12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提示：</a:t>
            </a:r>
            <a:r>
              <a:rPr lang="zh-CN" altLang="en-US" sz="1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用棉花纤维来限制草履虫的运动范围。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95476" y="1587500"/>
            <a:ext cx="84677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制作草履虫临时装片时，要从培养液的什么位置吸取草履虫？为什么？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培养液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表层</a:t>
            </a:r>
            <a:r>
              <a:rPr lang="zh-CN" altLang="en-US" sz="28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，因为培养液表层溶解的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氧气多</a:t>
            </a:r>
            <a:r>
              <a:rPr lang="zh-CN" altLang="en-US" sz="28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，有利于草履虫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呼吸</a:t>
            </a:r>
            <a:r>
              <a:rPr lang="zh-CN" altLang="en-US" sz="28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，表层草履虫数量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28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观察草履虫运动时，放棉花纤维有什么作用？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用棉花纤维来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限制运动</a:t>
            </a:r>
            <a:r>
              <a:rPr lang="zh-CN" altLang="en-US" sz="28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范围，有利于观察。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762126" y="1731964"/>
            <a:ext cx="1204913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200" b="1">
                <a:solidFill>
                  <a:srgbClr val="0033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问题</a:t>
            </a:r>
            <a:r>
              <a:rPr lang="en-US" altLang="zh-CN" sz="3200" b="1">
                <a:solidFill>
                  <a:srgbClr val="0033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762126" y="4292601"/>
            <a:ext cx="1204913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200" b="1">
                <a:solidFill>
                  <a:srgbClr val="0033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问题</a:t>
            </a:r>
            <a:r>
              <a:rPr lang="en-US" altLang="zh-CN" sz="3200" b="1">
                <a:solidFill>
                  <a:srgbClr val="0033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pic>
        <p:nvPicPr>
          <p:cNvPr id="12294" name="图片 56322" descr="HM0036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4" y="101600"/>
            <a:ext cx="114458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7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显微镜下的草履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524001" y="6132513"/>
            <a:ext cx="3057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显微镜下的草履虫</a:t>
            </a:r>
          </a:p>
        </p:txBody>
      </p:sp>
    </p:spTree>
    <p:extLst>
      <p:ext uri="{BB962C8B-B14F-4D97-AF65-F5344CB8AC3E}">
        <p14:creationId xmlns:p14="http://schemas.microsoft.com/office/powerpoint/2010/main" val="3131888142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38314" y="1643063"/>
            <a:ext cx="8643937" cy="433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600" dirty="0">
                <a:solidFill>
                  <a:srgbClr val="000000"/>
                </a:solidFill>
              </a:rPr>
              <a:t>结合课本</a:t>
            </a:r>
            <a:r>
              <a:rPr lang="en-US" altLang="zh-CN" sz="3600" dirty="0">
                <a:solidFill>
                  <a:srgbClr val="000000"/>
                </a:solidFill>
              </a:rPr>
              <a:t>p68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3600" dirty="0">
                <a:solidFill>
                  <a:srgbClr val="000000"/>
                </a:solidFill>
              </a:rPr>
              <a:t>草履虫的结构示意图</a:t>
            </a: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”：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4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、认识草履虫各部位的结构名称，  </a:t>
            </a:r>
            <a:endParaRPr lang="en-US" altLang="zh-CN" sz="40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4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38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思考并讨论：草履虫的外形，它如何完成</a:t>
            </a:r>
            <a:r>
              <a:rPr lang="zh-CN" altLang="en-US" sz="3800" dirty="0">
                <a:solidFill>
                  <a:srgbClr val="CC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呼吸、运动、营养、排出废物、生殖</a:t>
            </a:r>
            <a:r>
              <a:rPr lang="zh-CN" altLang="en-US" sz="38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等生命活动呢？</a:t>
            </a:r>
            <a:endParaRPr lang="zh-CN" altLang="en-US" sz="38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3000376" y="188913"/>
            <a:ext cx="5948363" cy="1344612"/>
            <a:chOff x="0" y="0"/>
            <a:chExt cx="5469" cy="998"/>
          </a:xfrm>
        </p:grpSpPr>
        <p:sp>
          <p:nvSpPr>
            <p:cNvPr id="1331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5392" cy="998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17" name="Text Box 6"/>
            <p:cNvSpPr txBox="1">
              <a:spLocks noChangeArrowheads="1"/>
            </p:cNvSpPr>
            <p:nvPr/>
          </p:nvSpPr>
          <p:spPr bwMode="auto">
            <a:xfrm>
              <a:off x="96" y="196"/>
              <a:ext cx="5373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800">
                  <a:solidFill>
                    <a:srgbClr val="FF0066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自主、合作、探究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55567"/>
      </p:ext>
    </p:extLst>
  </p:cSld>
  <p:clrMapOvr>
    <a:masterClrMapping/>
  </p:clrMapOvr>
  <p:transition spd="med" advClick="0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7|1.1|2.1|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2.4|0.6|0.2|0.5|0.1|0.7|0.2|0.1|0.4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926</Words>
  <Application>Microsoft Office PowerPoint</Application>
  <PresentationFormat>宽屏</PresentationFormat>
  <Paragraphs>208</Paragraphs>
  <Slides>28</Slides>
  <Notes>2</Notes>
  <HiddenSlides>0</HiddenSlides>
  <MMClips>1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Gulim</vt:lpstr>
      <vt:lpstr>等线</vt:lpstr>
      <vt:lpstr>黑体</vt:lpstr>
      <vt:lpstr>华文行楷</vt:lpstr>
      <vt:lpstr>华文楷体</vt:lpstr>
      <vt:lpstr>华文中宋</vt:lpstr>
      <vt:lpstr>楷体</vt:lpstr>
      <vt:lpstr>楷体_GB2312</vt:lpstr>
      <vt:lpstr>宋体</vt:lpstr>
      <vt:lpstr>微软雅黑</vt:lpstr>
      <vt:lpstr>Arial</vt:lpstr>
      <vt:lpstr>Arial Black</vt:lpstr>
      <vt:lpstr>Calibri</vt:lpstr>
      <vt:lpstr>Century Schoolbook</vt:lpstr>
      <vt:lpstr>Tahoma</vt:lpstr>
      <vt:lpstr>Times New Roman</vt:lpstr>
      <vt:lpstr>Wingdings</vt:lpstr>
      <vt:lpstr>Wingdings 2</vt:lpstr>
      <vt:lpstr>凸显</vt:lpstr>
      <vt:lpstr>Imaging.Document</vt:lpstr>
      <vt:lpstr>PowerPoint 演示文稿</vt:lpstr>
      <vt:lpstr>第二章细胞怎样构成生物体</vt:lpstr>
      <vt:lpstr>PowerPoint 演示文稿</vt:lpstr>
      <vt:lpstr>什么是单细胞生物？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第二章细胞怎样构成生物体</dc:title>
  <dc:creator>2467835160@qq.com</dc:creator>
  <cp:lastModifiedBy>2467835160@qq.com</cp:lastModifiedBy>
  <cp:revision>59</cp:revision>
  <dcterms:created xsi:type="dcterms:W3CDTF">2018-11-24T09:20:48Z</dcterms:created>
  <dcterms:modified xsi:type="dcterms:W3CDTF">2018-11-28T00:04:14Z</dcterms:modified>
</cp:coreProperties>
</file>