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2" r:id="rId3"/>
    <p:sldId id="261" r:id="rId4"/>
    <p:sldId id="285" r:id="rId6"/>
    <p:sldId id="295" r:id="rId7"/>
    <p:sldId id="265" r:id="rId8"/>
    <p:sldId id="266" r:id="rId9"/>
    <p:sldId id="296" r:id="rId10"/>
    <p:sldId id="269" r:id="rId11"/>
    <p:sldId id="270" r:id="rId12"/>
    <p:sldId id="297" r:id="rId13"/>
    <p:sldId id="271" r:id="rId14"/>
    <p:sldId id="298" r:id="rId15"/>
    <p:sldId id="299" r:id="rId16"/>
    <p:sldId id="273" r:id="rId17"/>
    <p:sldId id="27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DB5AD-FCF2-4B78-93EB-08ABEC8D5F5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openxmlformats.org/officeDocument/2006/relationships/image" Target="../media/image3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9344" y="1270"/>
            <a:ext cx="12290689" cy="685609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4517" r="168"/>
          <a:stretch>
            <a:fillRect/>
          </a:stretch>
        </p:blipFill>
        <p:spPr>
          <a:xfrm flipH="1">
            <a:off x="3545995" y="4025789"/>
            <a:ext cx="3622004" cy="3465823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2943" b="5779"/>
          <a:stretch>
            <a:fillRect/>
          </a:stretch>
        </p:blipFill>
        <p:spPr>
          <a:xfrm>
            <a:off x="8783775" y="3761678"/>
            <a:ext cx="3810564" cy="309505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222779" y="1773862"/>
            <a:ext cx="4084834" cy="994861"/>
            <a:chOff x="3247695" y="2088252"/>
            <a:chExt cx="3754102" cy="914400"/>
          </a:xfrm>
        </p:grpSpPr>
        <p:sp>
          <p:nvSpPr>
            <p:cNvPr id="11" name="矩形 10"/>
            <p:cNvSpPr/>
            <p:nvPr/>
          </p:nvSpPr>
          <p:spPr>
            <a:xfrm>
              <a:off x="3247695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4194263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5140831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dirty="0"/>
            </a:p>
          </p:txBody>
        </p:sp>
        <p:sp>
          <p:nvSpPr>
            <p:cNvPr id="24" name="矩形 23"/>
            <p:cNvSpPr/>
            <p:nvPr/>
          </p:nvSpPr>
          <p:spPr>
            <a:xfrm>
              <a:off x="6087398" y="2088252"/>
              <a:ext cx="914399" cy="914400"/>
            </a:xfrm>
            <a:prstGeom prst="rect">
              <a:avLst/>
            </a:prstGeom>
            <a:solidFill>
              <a:srgbClr val="EA60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sp>
        <p:nvSpPr>
          <p:cNvPr id="34" name="矩形 33"/>
          <p:cNvSpPr/>
          <p:nvPr/>
        </p:nvSpPr>
        <p:spPr>
          <a:xfrm>
            <a:off x="8350150" y="1774496"/>
            <a:ext cx="994226" cy="994226"/>
          </a:xfrm>
          <a:prstGeom prst="rect">
            <a:avLst/>
          </a:prstGeom>
          <a:solidFill>
            <a:srgbClr val="EA60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TextBox 4"/>
          <p:cNvSpPr txBox="1"/>
          <p:nvPr/>
        </p:nvSpPr>
        <p:spPr>
          <a:xfrm>
            <a:off x="4222779" y="1712278"/>
            <a:ext cx="1151042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6600" spc="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皇</a:t>
            </a:r>
            <a:endParaRPr lang="zh-CN" altLang="zh-CN" sz="6600" spc="6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220180" y="1713548"/>
            <a:ext cx="1162470" cy="1106805"/>
          </a:xfrm>
          <a:prstGeom prst="rect">
            <a:avLst/>
          </a:prstGeom>
        </p:spPr>
        <p:txBody>
          <a:bodyPr wrap="square" rtlCol="0">
            <a:spAutoFit/>
          </a:bodyPr>
          <a:p>
            <a:pPr algn="ctr"/>
            <a:r>
              <a:rPr lang="zh-CN" altLang="zh-CN" sz="6600" spc="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帝</a:t>
            </a:r>
            <a:endParaRPr lang="zh-CN" altLang="zh-CN" sz="6600" spc="6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2" name="TextBox 4"/>
          <p:cNvSpPr txBox="1"/>
          <p:nvPr/>
        </p:nvSpPr>
        <p:spPr>
          <a:xfrm>
            <a:off x="6237896" y="1712278"/>
            <a:ext cx="1151042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6600" spc="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</a:t>
            </a:r>
            <a:endParaRPr lang="zh-CN" altLang="en-US" sz="5400" spc="6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256248" y="1695136"/>
            <a:ext cx="1151042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6600" spc="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新</a:t>
            </a:r>
            <a:endParaRPr lang="zh-CN" altLang="en-US" sz="5400" spc="6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45" name="TextBox 4"/>
          <p:cNvSpPr txBox="1"/>
          <p:nvPr/>
        </p:nvSpPr>
        <p:spPr>
          <a:xfrm>
            <a:off x="8263806" y="1695136"/>
            <a:ext cx="1151042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6600" spc="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装</a:t>
            </a:r>
            <a:endParaRPr lang="zh-CN" altLang="zh-CN" sz="6600" spc="6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335" y="2995295"/>
            <a:ext cx="1129665" cy="11068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zh-CN" sz="6600" spc="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夜</a:t>
            </a:r>
            <a:endParaRPr lang="zh-CN" altLang="zh-CN" sz="6600" spc="6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7334250" y="2995295"/>
            <a:ext cx="1073150" cy="11068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algn="ctr"/>
            <a:r>
              <a:rPr lang="zh-CN" altLang="zh-CN" sz="6600" spc="6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莺</a:t>
            </a:r>
            <a:endParaRPr lang="zh-CN" altLang="zh-CN" sz="6600" spc="6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13220" r="16310" b="9954"/>
          <a:stretch>
            <a:fillRect/>
          </a:stretch>
        </p:blipFill>
        <p:spPr>
          <a:xfrm>
            <a:off x="-10160" y="-18415"/>
            <a:ext cx="12211685" cy="689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grpSp>
        <p:nvGrpSpPr>
          <p:cNvPr id="5" name="组合 4"/>
          <p:cNvGrpSpPr/>
          <p:nvPr/>
        </p:nvGrpSpPr>
        <p:grpSpPr>
          <a:xfrm>
            <a:off x="455295" y="4904740"/>
            <a:ext cx="11656695" cy="1908175"/>
            <a:chOff x="717" y="7724"/>
            <a:chExt cx="18357" cy="300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2943" b="5779"/>
            <a:stretch>
              <a:fillRect/>
            </a:stretch>
          </p:blipFill>
          <p:spPr>
            <a:xfrm>
              <a:off x="15374" y="7724"/>
              <a:ext cx="3700" cy="300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4517" r="168"/>
            <a:stretch>
              <a:fillRect/>
            </a:stretch>
          </p:blipFill>
          <p:spPr>
            <a:xfrm rot="21300000" flipH="1">
              <a:off x="717" y="7848"/>
              <a:ext cx="2970" cy="2842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1549837" y="795559"/>
            <a:ext cx="9614732" cy="848995"/>
            <a:chOff x="1979813" y="2439414"/>
            <a:chExt cx="5844570" cy="849047"/>
          </a:xfrm>
        </p:grpSpPr>
        <p:sp>
          <p:nvSpPr>
            <p:cNvPr id="38" name="文本框 2"/>
            <p:cNvSpPr txBox="1"/>
            <p:nvPr/>
          </p:nvSpPr>
          <p:spPr>
            <a:xfrm>
              <a:off x="1979813" y="2439414"/>
              <a:ext cx="1283069" cy="829996"/>
            </a:xfrm>
            <a:prstGeom prst="rect">
              <a:avLst/>
            </a:prstGeom>
            <a:solidFill>
              <a:srgbClr val="EA6074"/>
            </a:solidFill>
            <a:ln w="19050">
              <a:noFill/>
            </a:ln>
            <a:effectLst/>
          </p:spPr>
          <p:txBody>
            <a:bodyPr wrap="square" rtlCol="0">
              <a:spAutoFit/>
            </a:bodyPr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活动三</a:t>
              </a:r>
              <a:endParaRPr lang="zh-CN" altLang="en-US" sz="4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0" name="文本框 12"/>
            <p:cNvSpPr txBox="1"/>
            <p:nvPr/>
          </p:nvSpPr>
          <p:spPr>
            <a:xfrm>
              <a:off x="3429369" y="2458465"/>
              <a:ext cx="4395014" cy="82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4800" b="1" dirty="0">
                  <a:solidFill>
                    <a:srgbClr val="EA6074"/>
                  </a:solidFill>
                  <a:latin typeface="华文琥珀" panose="02010800040101010101" charset="-122"/>
                  <a:ea typeface="华文琥珀" panose="02010800040101010101" charset="-122"/>
                  <a:cs typeface="华文琥珀" panose="02010800040101010101" charset="-122"/>
                </a:rPr>
                <a:t>悟哲理  巧思辩</a:t>
              </a:r>
              <a:endParaRPr lang="zh-CN" altLang="en-US" sz="4800" b="1" dirty="0">
                <a:solidFill>
                  <a:srgbClr val="EA6074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endParaRPr>
            </a:p>
          </p:txBody>
        </p:sp>
      </p:grpSp>
      <p:sp>
        <p:nvSpPr>
          <p:cNvPr id="21" name="矩形 66"/>
          <p:cNvSpPr>
            <a:spLocks noChangeArrowheads="1"/>
          </p:cNvSpPr>
          <p:nvPr/>
        </p:nvSpPr>
        <p:spPr bwMode="auto">
          <a:xfrm>
            <a:off x="2227580" y="2995295"/>
            <a:ext cx="9184640" cy="31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</a:t>
            </a:r>
            <a:r>
              <a:rPr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安徒生在结尾处</a:t>
            </a:r>
            <a:r>
              <a:rPr 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安排小孩子说出真相</a:t>
            </a:r>
            <a:r>
              <a:rPr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有何作用呢？</a:t>
            </a:r>
            <a:r>
              <a:rPr 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作者想告诉我们什么道理？</a:t>
            </a:r>
            <a:endParaRPr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endParaRPr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剪去单角的矩形 29"/>
          <p:cNvSpPr/>
          <p:nvPr/>
        </p:nvSpPr>
        <p:spPr>
          <a:xfrm>
            <a:off x="1076325" y="2245995"/>
            <a:ext cx="1517650" cy="1362710"/>
          </a:xfrm>
          <a:prstGeom prst="snip1Rect">
            <a:avLst/>
          </a:prstGeom>
          <a:solidFill>
            <a:srgbClr val="EA6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400" b="1">
                <a:solidFill>
                  <a:schemeClr val="accent1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小组讨论</a:t>
            </a:r>
            <a:endParaRPr lang="zh-CN" altLang="en-US" sz="4000" b="1">
              <a:solidFill>
                <a:schemeClr val="accent1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13220" r="16310" b="9954"/>
          <a:stretch>
            <a:fillRect/>
          </a:stretch>
        </p:blipFill>
        <p:spPr>
          <a:xfrm>
            <a:off x="-10160" y="-27940"/>
            <a:ext cx="12211685" cy="689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grpSp>
        <p:nvGrpSpPr>
          <p:cNvPr id="5" name="组合 4"/>
          <p:cNvGrpSpPr/>
          <p:nvPr/>
        </p:nvGrpSpPr>
        <p:grpSpPr>
          <a:xfrm>
            <a:off x="455295" y="4904740"/>
            <a:ext cx="11656695" cy="1908175"/>
            <a:chOff x="717" y="7724"/>
            <a:chExt cx="18357" cy="300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2943" b="5779"/>
            <a:stretch>
              <a:fillRect/>
            </a:stretch>
          </p:blipFill>
          <p:spPr>
            <a:xfrm>
              <a:off x="15374" y="7724"/>
              <a:ext cx="3700" cy="300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4517" r="168"/>
            <a:stretch>
              <a:fillRect/>
            </a:stretch>
          </p:blipFill>
          <p:spPr>
            <a:xfrm rot="21300000" flipH="1">
              <a:off x="717" y="7848"/>
              <a:ext cx="2970" cy="2842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1549837" y="795559"/>
            <a:ext cx="9614732" cy="848995"/>
            <a:chOff x="1979813" y="2439414"/>
            <a:chExt cx="5844570" cy="849047"/>
          </a:xfrm>
        </p:grpSpPr>
        <p:sp>
          <p:nvSpPr>
            <p:cNvPr id="38" name="文本框 2"/>
            <p:cNvSpPr txBox="1"/>
            <p:nvPr/>
          </p:nvSpPr>
          <p:spPr>
            <a:xfrm>
              <a:off x="1979813" y="2439414"/>
              <a:ext cx="1283069" cy="829996"/>
            </a:xfrm>
            <a:prstGeom prst="rect">
              <a:avLst/>
            </a:prstGeom>
            <a:solidFill>
              <a:srgbClr val="EA6074"/>
            </a:solidFill>
            <a:ln w="19050">
              <a:noFill/>
            </a:ln>
            <a:effectLst/>
          </p:spPr>
          <p:txBody>
            <a:bodyPr wrap="square" rtlCol="0">
              <a:spAutoFit/>
            </a:bodyPr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活动三</a:t>
              </a:r>
              <a:endParaRPr lang="zh-CN" altLang="en-US" sz="4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0" name="文本框 12"/>
            <p:cNvSpPr txBox="1"/>
            <p:nvPr/>
          </p:nvSpPr>
          <p:spPr>
            <a:xfrm>
              <a:off x="3429369" y="2458465"/>
              <a:ext cx="4395014" cy="82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4800" b="1" dirty="0">
                  <a:solidFill>
                    <a:srgbClr val="EA6074"/>
                  </a:solidFill>
                  <a:latin typeface="华文琥珀" panose="02010800040101010101" charset="-122"/>
                  <a:ea typeface="华文琥珀" panose="02010800040101010101" charset="-122"/>
                  <a:cs typeface="华文琥珀" panose="02010800040101010101" charset="-122"/>
                </a:rPr>
                <a:t>悟哲理  巧思辩</a:t>
              </a:r>
              <a:endParaRPr lang="zh-CN" altLang="en-US" sz="4800" b="1" dirty="0">
                <a:solidFill>
                  <a:srgbClr val="EA6074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endParaRPr>
            </a:p>
          </p:txBody>
        </p:sp>
      </p:grpSp>
      <p:sp>
        <p:nvSpPr>
          <p:cNvPr id="2" name="剪去单角的矩形 1"/>
          <p:cNvSpPr/>
          <p:nvPr/>
        </p:nvSpPr>
        <p:spPr>
          <a:xfrm>
            <a:off x="1760220" y="2045970"/>
            <a:ext cx="8002270" cy="3856355"/>
          </a:xfrm>
          <a:prstGeom prst="snip1Rect">
            <a:avLst/>
          </a:prstGeom>
          <a:solidFill>
            <a:srgbClr val="EA6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40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      </a:t>
            </a:r>
            <a:r>
              <a:rPr lang="zh-CN" altLang="en-US" sz="4000" b="1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</a:rPr>
              <a:t>通过一个昏庸无能而又穷奢极欲的皇帝受骗上当的故事，揭露和讽刺了皇帝和大臣们的虚伪、愚蠢和自欺欺人的丑行，同时告诉我们应该保持天真烂漫的童心，敢于说真话的勇气。</a:t>
            </a:r>
            <a:endParaRPr lang="zh-CN" altLang="en-US" sz="4000" b="1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13220" r="16310" b="9954"/>
          <a:stretch>
            <a:fillRect/>
          </a:stretch>
        </p:blipFill>
        <p:spPr>
          <a:xfrm>
            <a:off x="-9525" y="-18415"/>
            <a:ext cx="12211685" cy="689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grpSp>
        <p:nvGrpSpPr>
          <p:cNvPr id="37" name="组合 36"/>
          <p:cNvGrpSpPr/>
          <p:nvPr/>
        </p:nvGrpSpPr>
        <p:grpSpPr>
          <a:xfrm>
            <a:off x="1549837" y="795559"/>
            <a:ext cx="9614732" cy="848995"/>
            <a:chOff x="1979813" y="2439414"/>
            <a:chExt cx="5844570" cy="849047"/>
          </a:xfrm>
        </p:grpSpPr>
        <p:sp>
          <p:nvSpPr>
            <p:cNvPr id="38" name="文本框 2"/>
            <p:cNvSpPr txBox="1"/>
            <p:nvPr/>
          </p:nvSpPr>
          <p:spPr>
            <a:xfrm>
              <a:off x="1979813" y="2439414"/>
              <a:ext cx="1283069" cy="829996"/>
            </a:xfrm>
            <a:prstGeom prst="rect">
              <a:avLst/>
            </a:prstGeom>
            <a:solidFill>
              <a:srgbClr val="EA6074"/>
            </a:solidFill>
            <a:ln w="19050">
              <a:noFill/>
            </a:ln>
            <a:effectLst/>
          </p:spPr>
          <p:txBody>
            <a:bodyPr wrap="square" rtlCol="0">
              <a:spAutoFit/>
            </a:bodyPr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活动四</a:t>
              </a:r>
              <a:endParaRPr lang="zh-CN" altLang="en-US" sz="4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0" name="文本框 12"/>
            <p:cNvSpPr txBox="1"/>
            <p:nvPr/>
          </p:nvSpPr>
          <p:spPr>
            <a:xfrm>
              <a:off x="3429369" y="2458465"/>
              <a:ext cx="4395014" cy="82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4800" b="1" dirty="0">
                  <a:solidFill>
                    <a:srgbClr val="EA6074"/>
                  </a:solidFill>
                  <a:latin typeface="华文琥珀" panose="02010800040101010101" charset="-122"/>
                  <a:ea typeface="华文琥珀" panose="02010800040101010101" charset="-122"/>
                  <a:cs typeface="华文琥珀" panose="02010800040101010101" charset="-122"/>
                </a:rPr>
                <a:t>读夜莺  巧致用</a:t>
              </a:r>
              <a:endParaRPr lang="zh-CN" altLang="en-US" sz="4800" b="1" dirty="0">
                <a:solidFill>
                  <a:srgbClr val="EA6074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endParaRPr>
            </a:p>
          </p:txBody>
        </p:sp>
      </p:grpSp>
      <p:sp>
        <p:nvSpPr>
          <p:cNvPr id="21" name="矩形 66"/>
          <p:cNvSpPr>
            <a:spLocks noChangeArrowheads="1"/>
          </p:cNvSpPr>
          <p:nvPr/>
        </p:nvSpPr>
        <p:spPr bwMode="auto">
          <a:xfrm>
            <a:off x="1316355" y="2218690"/>
            <a:ext cx="9762490" cy="2861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1、用简洁的语言概述故事情节。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2、以夜莺的行踪为线索，补充一个词语，概括《夜莺》故事情节。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3600" dirty="0">
                <a:latin typeface="Franklin Gothic Heavy" panose="020B0903020102020204" charset="0"/>
                <a:ea typeface="华文琥珀" panose="02010800040101010101" charset="-122"/>
                <a:sym typeface="+mn-ea"/>
              </a:rPr>
              <a:t>   </a:t>
            </a:r>
            <a:endParaRPr lang="zh-CN" sz="3600" dirty="0">
              <a:latin typeface="Franklin Gothic Heavy" panose="020B0903020102020204" charset="0"/>
              <a:ea typeface="华文琥珀" panose="02010800040101010101" charset="-122"/>
              <a:sym typeface="+mn-ea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3600" dirty="0">
                <a:latin typeface="Franklin Gothic Heavy" panose="020B0903020102020204" charset="0"/>
                <a:ea typeface="华文琥珀" panose="02010800040101010101" charset="-122"/>
                <a:sym typeface="+mn-ea"/>
              </a:rPr>
              <a:t> </a:t>
            </a:r>
            <a:r>
              <a:rPr lang="zh-CN" sz="3600" b="1" dirty="0">
                <a:solidFill>
                  <a:schemeClr val="tx1"/>
                </a:solidFill>
                <a:latin typeface="Franklin Gothic Heavy" panose="020B0903020102020204" charset="0"/>
                <a:ea typeface="华文琥珀" panose="02010800040101010101" charset="-122"/>
                <a:sym typeface="+mn-ea"/>
              </a:rPr>
              <a:t>＿＿</a:t>
            </a:r>
            <a:r>
              <a:rPr lang="zh-CN" sz="3600" b="1" dirty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唱歌</a:t>
            </a:r>
            <a:r>
              <a:rPr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→</a:t>
            </a:r>
            <a:r>
              <a:rPr lang="zh-CN" sz="3600" b="1" dirty="0">
                <a:solidFill>
                  <a:schemeClr val="tx1"/>
                </a:solidFill>
                <a:latin typeface="Franklin Gothic Heavy" panose="020B0903020102020204" charset="0"/>
                <a:ea typeface="华文琥珀" panose="02010800040101010101" charset="-122"/>
                <a:sym typeface="+mn-ea"/>
              </a:rPr>
              <a:t>＿＿</a:t>
            </a:r>
            <a:r>
              <a:rPr lang="zh-CN" sz="3600" b="1" dirty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唱歌</a:t>
            </a:r>
            <a:r>
              <a:rPr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→</a:t>
            </a:r>
            <a:r>
              <a:rPr lang="zh-CN" sz="3600" b="1" dirty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被赶</a:t>
            </a:r>
            <a:r>
              <a:rPr lang="zh-CN" sz="3600" b="1" dirty="0">
                <a:solidFill>
                  <a:schemeClr val="tx1"/>
                </a:solidFill>
                <a:latin typeface="Franklin Gothic Heavy" panose="020B0903020102020204" charset="0"/>
                <a:ea typeface="华文琥珀" panose="02010800040101010101" charset="-122"/>
                <a:sym typeface="+mn-ea"/>
              </a:rPr>
              <a:t>＿＿</a:t>
            </a:r>
            <a:r>
              <a:rPr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→</a:t>
            </a:r>
            <a:r>
              <a:rPr lang="zh-CN" sz="3600" b="1" dirty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  <a:sym typeface="+mn-ea"/>
              </a:rPr>
              <a:t>飞出</a:t>
            </a:r>
            <a:r>
              <a:rPr lang="zh-CN" sz="3600" b="1" dirty="0">
                <a:solidFill>
                  <a:schemeClr val="tx1"/>
                </a:solidFill>
                <a:latin typeface="Franklin Gothic Heavy" panose="020B0903020102020204" charset="0"/>
                <a:ea typeface="华文琥珀" panose="02010800040101010101" charset="-122"/>
                <a:sym typeface="+mn-ea"/>
              </a:rPr>
              <a:t>＿＿</a:t>
            </a:r>
            <a:endParaRPr lang="zh-CN" altLang="zh-CN" sz="3600" b="1" dirty="0">
              <a:solidFill>
                <a:schemeClr val="tx1"/>
              </a:solidFill>
              <a:latin typeface="Franklin Gothic Heavy" panose="020B0903020102020204" charset="0"/>
              <a:ea typeface="华文琥珀" panose="02010800040101010101" charset="-122"/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203325" y="1675130"/>
            <a:ext cx="10071735" cy="3489960"/>
            <a:chOff x="6459260" y="1628712"/>
            <a:chExt cx="5022149" cy="4695583"/>
          </a:xfrm>
        </p:grpSpPr>
        <p:sp>
          <p:nvSpPr>
            <p:cNvPr id="23" name="矩形 83"/>
            <p:cNvSpPr>
              <a:spLocks noChangeArrowheads="1"/>
            </p:cNvSpPr>
            <p:nvPr/>
          </p:nvSpPr>
          <p:spPr bwMode="auto">
            <a:xfrm>
              <a:off x="6520226" y="1720171"/>
              <a:ext cx="4863138" cy="4536836"/>
            </a:xfrm>
            <a:prstGeom prst="rect">
              <a:avLst/>
            </a:prstGeom>
            <a:noFill/>
            <a:ln w="9525" cmpd="sng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6459260" y="1628712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6074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 flipH="1" flipV="1">
              <a:off x="10952771" y="5794070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6074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4"/>
          <p:cNvSpPr txBox="1"/>
          <p:nvPr/>
        </p:nvSpPr>
        <p:spPr>
          <a:xfrm>
            <a:off x="1325880" y="4197985"/>
            <a:ext cx="12706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林中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3553460" y="4197985"/>
            <a:ext cx="12706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进宫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13880" y="4197985"/>
            <a:ext cx="12706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出宫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9363710" y="4197985"/>
            <a:ext cx="127063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皇宫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5289" t="-76" r="5767" b="-2019"/>
          <a:stretch>
            <a:fillRect/>
          </a:stretch>
        </p:blipFill>
        <p:spPr>
          <a:xfrm>
            <a:off x="8752840" y="136525"/>
            <a:ext cx="2119630" cy="2666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13220" r="16310" b="9954"/>
          <a:stretch>
            <a:fillRect/>
          </a:stretch>
        </p:blipFill>
        <p:spPr>
          <a:xfrm>
            <a:off x="-9525" y="-18415"/>
            <a:ext cx="12211685" cy="689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grpSp>
        <p:nvGrpSpPr>
          <p:cNvPr id="37" name="组合 36"/>
          <p:cNvGrpSpPr/>
          <p:nvPr/>
        </p:nvGrpSpPr>
        <p:grpSpPr>
          <a:xfrm>
            <a:off x="1549837" y="795559"/>
            <a:ext cx="9614732" cy="848995"/>
            <a:chOff x="1979813" y="2439414"/>
            <a:chExt cx="5844570" cy="849047"/>
          </a:xfrm>
        </p:grpSpPr>
        <p:sp>
          <p:nvSpPr>
            <p:cNvPr id="38" name="文本框 2"/>
            <p:cNvSpPr txBox="1"/>
            <p:nvPr/>
          </p:nvSpPr>
          <p:spPr>
            <a:xfrm>
              <a:off x="1979813" y="2439414"/>
              <a:ext cx="1283069" cy="829996"/>
            </a:xfrm>
            <a:prstGeom prst="rect">
              <a:avLst/>
            </a:prstGeom>
            <a:solidFill>
              <a:srgbClr val="EA6074"/>
            </a:solidFill>
            <a:ln w="19050">
              <a:noFill/>
            </a:ln>
            <a:effectLst/>
          </p:spPr>
          <p:txBody>
            <a:bodyPr wrap="square" rtlCol="0">
              <a:spAutoFit/>
            </a:bodyPr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活动四</a:t>
              </a:r>
              <a:endParaRPr lang="zh-CN" altLang="en-US" sz="4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0" name="文本框 12"/>
            <p:cNvSpPr txBox="1"/>
            <p:nvPr/>
          </p:nvSpPr>
          <p:spPr>
            <a:xfrm>
              <a:off x="3429369" y="2458465"/>
              <a:ext cx="4395014" cy="82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4800" b="1" dirty="0">
                  <a:solidFill>
                    <a:srgbClr val="EA6074"/>
                  </a:solidFill>
                  <a:latin typeface="华文琥珀" panose="02010800040101010101" charset="-122"/>
                  <a:ea typeface="华文琥珀" panose="02010800040101010101" charset="-122"/>
                  <a:cs typeface="华文琥珀" panose="02010800040101010101" charset="-122"/>
                </a:rPr>
                <a:t>读夜莺  巧致用</a:t>
              </a:r>
              <a:endParaRPr lang="zh-CN" altLang="en-US" sz="4800" b="1" dirty="0">
                <a:solidFill>
                  <a:srgbClr val="EA6074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endParaRPr>
            </a:p>
          </p:txBody>
        </p:sp>
      </p:grpSp>
      <p:sp>
        <p:nvSpPr>
          <p:cNvPr id="21" name="矩形 66"/>
          <p:cNvSpPr>
            <a:spLocks noChangeArrowheads="1"/>
          </p:cNvSpPr>
          <p:nvPr/>
        </p:nvSpPr>
        <p:spPr bwMode="auto">
          <a:xfrm>
            <a:off x="1316355" y="2463800"/>
            <a:ext cx="9762490" cy="2306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、结合文章内容思考，故事中的夜莺是怎样的形象？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、小组讨论一下，这则故事给你怎样的启发？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sz="3600" dirty="0">
                <a:latin typeface="Franklin Gothic Heavy" panose="020B0903020102020204" charset="0"/>
                <a:ea typeface="华文琥珀" panose="02010800040101010101" charset="-122"/>
                <a:sym typeface="+mn-ea"/>
              </a:rPr>
              <a:t>   </a:t>
            </a:r>
            <a:endParaRPr lang="zh-CN" altLang="zh-CN" sz="3600" b="1" dirty="0">
              <a:solidFill>
                <a:schemeClr val="tx1"/>
              </a:solidFill>
              <a:latin typeface="Franklin Gothic Heavy" panose="020B0903020102020204" charset="0"/>
              <a:ea typeface="华文琥珀" panose="02010800040101010101" charset="-122"/>
              <a:sym typeface="+mn-ea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203325" y="1675130"/>
            <a:ext cx="10071735" cy="3489960"/>
            <a:chOff x="6459260" y="1628712"/>
            <a:chExt cx="5022149" cy="4695583"/>
          </a:xfrm>
        </p:grpSpPr>
        <p:sp>
          <p:nvSpPr>
            <p:cNvPr id="23" name="矩形 83"/>
            <p:cNvSpPr>
              <a:spLocks noChangeArrowheads="1"/>
            </p:cNvSpPr>
            <p:nvPr/>
          </p:nvSpPr>
          <p:spPr bwMode="auto">
            <a:xfrm>
              <a:off x="6520226" y="1720171"/>
              <a:ext cx="4863138" cy="4536836"/>
            </a:xfrm>
            <a:prstGeom prst="rect">
              <a:avLst/>
            </a:prstGeom>
            <a:noFill/>
            <a:ln w="9525" cmpd="sng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6459260" y="1628712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6074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 flipH="1" flipV="1">
              <a:off x="10952771" y="5794070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6074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rcRect l="5289" t="-76" r="5767" b="-2019"/>
          <a:stretch>
            <a:fillRect/>
          </a:stretch>
        </p:blipFill>
        <p:spPr>
          <a:xfrm>
            <a:off x="8493125" y="4254500"/>
            <a:ext cx="3296285" cy="24549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grpSp>
        <p:nvGrpSpPr>
          <p:cNvPr id="31" name="组合 30"/>
          <p:cNvGrpSpPr/>
          <p:nvPr/>
        </p:nvGrpSpPr>
        <p:grpSpPr>
          <a:xfrm>
            <a:off x="-24130" y="-18415"/>
            <a:ext cx="12211685" cy="6894830"/>
            <a:chOff x="-15" y="-29"/>
            <a:chExt cx="19231" cy="10858"/>
          </a:xfrm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1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4" t="13220" r="16310" b="9954"/>
            <a:stretch>
              <a:fillRect/>
            </a:stretch>
          </p:blipFill>
          <p:spPr>
            <a:xfrm>
              <a:off x="-15" y="-29"/>
              <a:ext cx="19231" cy="10858"/>
            </a:xfrm>
            <a:prstGeom prst="rect">
              <a:avLst/>
            </a:prstGeom>
          </p:spPr>
        </p:pic>
        <p:pic>
          <p:nvPicPr>
            <p:cNvPr id="28" name="图片 27" descr="DG9[]R7TB%4V456O~T`UTN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2" y="7127"/>
              <a:ext cx="2808" cy="3027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60000">
            <a:off x="9095740" y="4783455"/>
            <a:ext cx="1343025" cy="140398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20240" y="2252980"/>
            <a:ext cx="8336280" cy="3368040"/>
          </a:xfrm>
          <a:prstGeom prst="rect">
            <a:avLst/>
          </a:prstGeom>
          <a:solidFill>
            <a:srgbClr val="4C90D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8" name="文本框 2"/>
          <p:cNvSpPr txBox="1"/>
          <p:nvPr/>
        </p:nvSpPr>
        <p:spPr>
          <a:xfrm>
            <a:off x="2392045" y="770890"/>
            <a:ext cx="2677795" cy="768350"/>
          </a:xfrm>
          <a:prstGeom prst="rect">
            <a:avLst/>
          </a:prstGeom>
          <a:solidFill>
            <a:srgbClr val="EA6074"/>
          </a:solidFill>
          <a:ln w="19050">
            <a:noFill/>
          </a:ln>
          <a:effectLst/>
        </p:spPr>
        <p:txBody>
          <a:bodyPr wrap="square" rtlCol="0">
            <a:spAutoFit/>
          </a:bodyPr>
          <a:p>
            <a:pPr algn="ctr"/>
            <a:r>
              <a:rPr lang="zh-CN" altLang="en-US" sz="4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赠与你们：</a:t>
            </a:r>
            <a:endParaRPr lang="zh-CN" altLang="en-US" sz="44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-4237" b="10323"/>
          <a:stretch>
            <a:fillRect/>
          </a:stretch>
        </p:blipFill>
        <p:spPr>
          <a:xfrm rot="19980000">
            <a:off x="9086215" y="4781550"/>
            <a:ext cx="2459990" cy="17703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4517" r="168"/>
          <a:stretch>
            <a:fillRect/>
          </a:stretch>
        </p:blipFill>
        <p:spPr>
          <a:xfrm rot="21300000" flipH="1">
            <a:off x="91440" y="3810000"/>
            <a:ext cx="3261360" cy="3120390"/>
          </a:xfrm>
          <a:prstGeom prst="rect">
            <a:avLst/>
          </a:prstGeom>
        </p:spPr>
      </p:pic>
      <p:grpSp>
        <p:nvGrpSpPr>
          <p:cNvPr id="22" name="组合 21"/>
          <p:cNvGrpSpPr/>
          <p:nvPr/>
        </p:nvGrpSpPr>
        <p:grpSpPr>
          <a:xfrm>
            <a:off x="2771775" y="1678940"/>
            <a:ext cx="6648450" cy="4345305"/>
            <a:chOff x="3390900" y="2609850"/>
            <a:chExt cx="8801100" cy="4139156"/>
          </a:xfrm>
        </p:grpSpPr>
        <p:sp>
          <p:nvSpPr>
            <p:cNvPr id="23" name="矩形 22"/>
            <p:cNvSpPr/>
            <p:nvPr/>
          </p:nvSpPr>
          <p:spPr>
            <a:xfrm>
              <a:off x="3390900" y="2609850"/>
              <a:ext cx="8801100" cy="29261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glow>
                <a:schemeClr val="accent1">
                  <a:alpha val="60000"/>
                </a:schemeClr>
              </a:glow>
              <a:outerShdw dir="6720000" algn="tl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 dirty="0"/>
            </a:p>
          </p:txBody>
        </p:sp>
        <p:pic>
          <p:nvPicPr>
            <p:cNvPr id="24" name="Picture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 flipH="1">
              <a:off x="7184970" y="1741976"/>
              <a:ext cx="1212960" cy="8801100"/>
            </a:xfrm>
            <a:prstGeom prst="rect">
              <a:avLst/>
            </a:prstGeom>
          </p:spPr>
        </p:pic>
      </p:grpSp>
      <p:sp>
        <p:nvSpPr>
          <p:cNvPr id="26" name="文本框 25"/>
          <p:cNvSpPr txBox="1"/>
          <p:nvPr/>
        </p:nvSpPr>
        <p:spPr>
          <a:xfrm>
            <a:off x="3079750" y="1732915"/>
            <a:ext cx="6004560" cy="3136900"/>
          </a:xfrm>
          <a:prstGeom prst="rect">
            <a:avLst/>
          </a:prstGeom>
          <a:noFill/>
          <a:ln>
            <a:solidFill>
              <a:schemeClr val="bg2">
                <a:lumMod val="90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algn="ctr" eaLnBrk="1" hangingPunct="1">
              <a:lnSpc>
                <a:spcPct val="110000"/>
              </a:lnSpc>
            </a:pP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万千的天使，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要起来歌颂小孩子；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小孩子！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他那细小的身躯里， 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  <a:p>
            <a:pPr algn="ctr" eaLnBrk="1" hangingPunct="1">
              <a:lnSpc>
                <a:spcPct val="110000"/>
              </a:lnSpc>
            </a:pP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含着伟大的灵魂！</a:t>
            </a:r>
            <a:endParaRPr kumimoji="0" lang="zh-CN" altLang="en-US" sz="3600" b="1" i="0" u="none" strike="noStrike" kern="1200" cap="none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华文楷体" panose="02010600040101010101" charset="-122"/>
              <a:ea typeface="华文楷体" panose="02010600040101010101" charset="-122"/>
              <a:cs typeface="+mn-cs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24425" y="4897755"/>
            <a:ext cx="4495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——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《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繁星</a:t>
            </a:r>
            <a:r>
              <a:rPr lang="zh-CN" altLang="en-US" sz="3200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》</a:t>
            </a:r>
            <a:endParaRPr lang="zh-CN" altLang="en-US" sz="3200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1" name="组合 30"/>
          <p:cNvGrpSpPr/>
          <p:nvPr/>
        </p:nvGrpSpPr>
        <p:grpSpPr>
          <a:xfrm>
            <a:off x="-9525" y="-18415"/>
            <a:ext cx="12211685" cy="6894830"/>
            <a:chOff x="-15" y="-29"/>
            <a:chExt cx="19231" cy="10858"/>
          </a:xfrm>
          <a:solidFill>
            <a:schemeClr val="accent2">
              <a:lumMod val="20000"/>
              <a:lumOff val="80000"/>
            </a:schemeClr>
          </a:solidFill>
        </p:grpSpPr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1" cstate="print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214" t="13220" r="16310" b="9954"/>
            <a:stretch>
              <a:fillRect/>
            </a:stretch>
          </p:blipFill>
          <p:spPr>
            <a:xfrm>
              <a:off x="-15" y="-29"/>
              <a:ext cx="19231" cy="10858"/>
            </a:xfrm>
            <a:prstGeom prst="rect">
              <a:avLst/>
            </a:prstGeom>
            <a:grpFill/>
          </p:spPr>
        </p:pic>
        <p:pic>
          <p:nvPicPr>
            <p:cNvPr id="28" name="图片 27" descr="DG9[]R7TB%4V456O~T`UTN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2" y="7127"/>
              <a:ext cx="2808" cy="3027"/>
            </a:xfrm>
            <a:prstGeom prst="rect">
              <a:avLst/>
            </a:prstGeom>
            <a:grpFill/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560000">
            <a:off x="9095740" y="4783455"/>
            <a:ext cx="1343025" cy="1403985"/>
          </a:xfrm>
          <a:prstGeom prst="rect">
            <a:avLst/>
          </a:prstGeom>
        </p:spPr>
      </p:pic>
      <p:sp>
        <p:nvSpPr>
          <p:cNvPr id="38" name="文本框 2"/>
          <p:cNvSpPr txBox="1"/>
          <p:nvPr/>
        </p:nvSpPr>
        <p:spPr>
          <a:xfrm>
            <a:off x="2740025" y="832485"/>
            <a:ext cx="1877695" cy="922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54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作业：</a:t>
            </a:r>
            <a:endParaRPr lang="zh-CN" altLang="en-US" sz="5400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9" name="圆角矩形 6"/>
          <p:cNvSpPr>
            <a:spLocks noChangeArrowheads="1"/>
          </p:cNvSpPr>
          <p:nvPr/>
        </p:nvSpPr>
        <p:spPr bwMode="auto">
          <a:xfrm>
            <a:off x="2252980" y="1864360"/>
            <a:ext cx="8358505" cy="3129915"/>
          </a:xfrm>
          <a:prstGeom prst="roundRect">
            <a:avLst>
              <a:gd name="adj" fmla="val 16667"/>
            </a:avLst>
          </a:prstGeom>
          <a:gradFill>
            <a:gsLst>
              <a:gs pos="84000">
                <a:srgbClr val="007BD3"/>
              </a:gs>
              <a:gs pos="100000">
                <a:srgbClr val="034373"/>
              </a:gs>
            </a:gsLst>
            <a:lin ang="5400000" scaled="0"/>
          </a:gra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indent="0" algn="l" eaLnBrk="1" hangingPunct="1">
              <a:buNone/>
            </a:pPr>
            <a:r>
              <a:rPr lang="zh-CN" altLang="en-US" sz="3600" b="1">
                <a:solidFill>
                  <a:srgbClr val="FFFFFF"/>
                </a:solidFill>
                <a:latin typeface="华文楷体" panose="02010600040101010101" charset="-122"/>
                <a:ea typeface="华文楷体" panose="02010600040101010101" charset="-122"/>
              </a:rPr>
              <a:t>1、利用周末时间续写皇帝的新装。</a:t>
            </a:r>
            <a:endParaRPr lang="zh-CN" altLang="en-US" sz="3600" b="1">
              <a:solidFill>
                <a:srgbClr val="FFFFFF"/>
              </a:solidFill>
              <a:latin typeface="华文楷体" panose="02010600040101010101" charset="-122"/>
              <a:ea typeface="华文楷体" panose="02010600040101010101" charset="-122"/>
            </a:endParaRPr>
          </a:p>
          <a:p>
            <a:pPr indent="0" algn="l" eaLnBrk="1" hangingPunct="1">
              <a:buNone/>
            </a:pPr>
            <a:r>
              <a:rPr lang="zh-CN" altLang="en-US" sz="3600" b="1">
                <a:solidFill>
                  <a:srgbClr val="FFFFFF"/>
                </a:solidFill>
                <a:latin typeface="华文楷体" panose="02010600040101010101" charset="-122"/>
                <a:ea typeface="华文楷体" panose="02010600040101010101" charset="-122"/>
              </a:rPr>
              <a:t>2、阅读名著《小王子》或同名改编的电影作品《小王子》，写下一段你对大人想说的话。（200字左右）</a:t>
            </a:r>
            <a:endParaRPr lang="zh-CN" altLang="en-US" sz="3600" b="1">
              <a:solidFill>
                <a:srgbClr val="FFFF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4517" r="168"/>
          <a:stretch>
            <a:fillRect/>
          </a:stretch>
        </p:blipFill>
        <p:spPr>
          <a:xfrm rot="21300000" flipH="1">
            <a:off x="91440" y="3810000"/>
            <a:ext cx="3261360" cy="312039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-4237" b="10323"/>
          <a:stretch>
            <a:fillRect/>
          </a:stretch>
        </p:blipFill>
        <p:spPr>
          <a:xfrm rot="19980000">
            <a:off x="9086215" y="4781550"/>
            <a:ext cx="2459990" cy="1770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135" y="10795"/>
            <a:ext cx="12143740" cy="686308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13220" r="16310" b="9954"/>
          <a:stretch>
            <a:fillRect/>
          </a:stretch>
        </p:blipFill>
        <p:spPr>
          <a:xfrm>
            <a:off x="-9525" y="-18415"/>
            <a:ext cx="12211685" cy="6894830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80" y="2835275"/>
            <a:ext cx="5704840" cy="362839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 rot="3000000">
            <a:off x="6875145" y="967740"/>
            <a:ext cx="3536950" cy="5018405"/>
            <a:chOff x="3940" y="909"/>
            <a:chExt cx="4826" cy="6202"/>
          </a:xfrm>
        </p:grpSpPr>
        <p:pic>
          <p:nvPicPr>
            <p:cNvPr id="22" name="图片 21" descr="QQ图片201811290917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0" y="909"/>
              <a:ext cx="4826" cy="6202"/>
            </a:xfrm>
            <a:prstGeom prst="rect">
              <a:avLst/>
            </a:prstGeom>
          </p:spPr>
        </p:pic>
        <p:sp>
          <p:nvSpPr>
            <p:cNvPr id="23" name="矩形 22"/>
            <p:cNvSpPr/>
            <p:nvPr/>
          </p:nvSpPr>
          <p:spPr>
            <a:xfrm>
              <a:off x="4674" y="2697"/>
              <a:ext cx="3358" cy="775"/>
            </a:xfrm>
            <a:prstGeom prst="rect">
              <a:avLst/>
            </a:prstGeom>
            <a:solidFill>
              <a:srgbClr val="483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rot="2040000">
            <a:off x="6169660" y="882015"/>
            <a:ext cx="3383915" cy="5018405"/>
            <a:chOff x="3940" y="909"/>
            <a:chExt cx="4826" cy="6202"/>
          </a:xfrm>
        </p:grpSpPr>
        <p:pic>
          <p:nvPicPr>
            <p:cNvPr id="16" name="图片 15" descr="QQ图片201811290917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0" y="909"/>
              <a:ext cx="4826" cy="6202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4674" y="2697"/>
              <a:ext cx="3358" cy="775"/>
            </a:xfrm>
            <a:prstGeom prst="rect">
              <a:avLst/>
            </a:prstGeom>
            <a:solidFill>
              <a:srgbClr val="483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 rot="1080000">
            <a:off x="5175885" y="972820"/>
            <a:ext cx="3516630" cy="5018405"/>
            <a:chOff x="3940" y="909"/>
            <a:chExt cx="4826" cy="6202"/>
          </a:xfrm>
        </p:grpSpPr>
        <p:pic>
          <p:nvPicPr>
            <p:cNvPr id="8" name="图片 7" descr="QQ图片201811290917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0" y="909"/>
              <a:ext cx="4826" cy="6202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674" y="2697"/>
              <a:ext cx="3358" cy="775"/>
            </a:xfrm>
            <a:prstGeom prst="rect">
              <a:avLst/>
            </a:prstGeom>
            <a:solidFill>
              <a:srgbClr val="483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4109720" y="1200785"/>
            <a:ext cx="3677920" cy="5149215"/>
            <a:chOff x="5122" y="2296"/>
            <a:chExt cx="5792" cy="8109"/>
          </a:xfrm>
        </p:grpSpPr>
        <p:pic>
          <p:nvPicPr>
            <p:cNvPr id="2" name="图片 1" descr="QQ图片2018112909174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22" y="2296"/>
              <a:ext cx="5792" cy="8109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6339" y="4644"/>
              <a:ext cx="3358" cy="1188"/>
            </a:xfrm>
            <a:prstGeom prst="rect">
              <a:avLst/>
            </a:prstGeom>
            <a:solidFill>
              <a:srgbClr val="483F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2515" y="2637155"/>
            <a:ext cx="2573655" cy="864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内容占位符 12"/>
          <p:cNvPicPr>
            <a:picLocks noChangeAspect="1"/>
          </p:cNvPicPr>
          <p:nvPr>
            <p:ph idx="1"/>
          </p:nvPr>
        </p:nvPicPr>
        <p:blipFill rotWithShape="1"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13220" r="16310" b="9954"/>
          <a:stretch>
            <a:fillRect/>
          </a:stretch>
        </p:blipFill>
        <p:spPr>
          <a:xfrm>
            <a:off x="-33655" y="-1905"/>
            <a:ext cx="12244705" cy="686181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75" y="1240790"/>
            <a:ext cx="3053080" cy="4442460"/>
          </a:xfrm>
          <a:prstGeom prst="rect">
            <a:avLst/>
          </a:prstGeom>
        </p:spPr>
      </p:pic>
      <p:sp>
        <p:nvSpPr>
          <p:cNvPr id="18" name="矩形 66"/>
          <p:cNvSpPr>
            <a:spLocks noChangeArrowheads="1"/>
          </p:cNvSpPr>
          <p:nvPr/>
        </p:nvSpPr>
        <p:spPr bwMode="auto">
          <a:xfrm>
            <a:off x="5041265" y="1362710"/>
            <a:ext cx="6216015" cy="241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童话，是儿童文学的一种，通过丰富的想象、幻想和夸张来塑造形象，反映现实生活。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矩形 66"/>
          <p:cNvSpPr>
            <a:spLocks noChangeArrowheads="1"/>
          </p:cNvSpPr>
          <p:nvPr/>
        </p:nvSpPr>
        <p:spPr bwMode="auto">
          <a:xfrm>
            <a:off x="5041900" y="3874770"/>
            <a:ext cx="6026150" cy="2416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eaLnBrk="1" hangingPunct="1">
              <a:lnSpc>
                <a:spcPct val="14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3600" dirty="0">
                <a:solidFill>
                  <a:schemeClr val="bg1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童话的语言通俗生动，故事情节往往离奇曲折，引人入胜。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20"/>
          <p:cNvSpPr txBox="1"/>
          <p:nvPr/>
        </p:nvSpPr>
        <p:spPr>
          <a:xfrm>
            <a:off x="4458335" y="68580"/>
            <a:ext cx="32607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36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童话</a:t>
            </a:r>
            <a:endParaRPr lang="zh-CN" altLang="zh-CN" sz="3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13220" r="16310" b="9954"/>
          <a:stretch>
            <a:fillRect/>
          </a:stretch>
        </p:blipFill>
        <p:spPr>
          <a:xfrm>
            <a:off x="-10160" y="-18415"/>
            <a:ext cx="12211685" cy="689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grpSp>
        <p:nvGrpSpPr>
          <p:cNvPr id="5" name="组合 4"/>
          <p:cNvGrpSpPr/>
          <p:nvPr/>
        </p:nvGrpSpPr>
        <p:grpSpPr>
          <a:xfrm>
            <a:off x="455295" y="4904740"/>
            <a:ext cx="11656695" cy="1908175"/>
            <a:chOff x="717" y="7724"/>
            <a:chExt cx="18357" cy="300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2943" b="5779"/>
            <a:stretch>
              <a:fillRect/>
            </a:stretch>
          </p:blipFill>
          <p:spPr>
            <a:xfrm>
              <a:off x="15374" y="7724"/>
              <a:ext cx="3700" cy="300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4517" r="168"/>
            <a:stretch>
              <a:fillRect/>
            </a:stretch>
          </p:blipFill>
          <p:spPr>
            <a:xfrm rot="21300000" flipH="1">
              <a:off x="717" y="7848"/>
              <a:ext cx="2970" cy="2842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1549837" y="795559"/>
            <a:ext cx="9614732" cy="848995"/>
            <a:chOff x="1979813" y="2439414"/>
            <a:chExt cx="5844570" cy="849047"/>
          </a:xfrm>
        </p:grpSpPr>
        <p:sp>
          <p:nvSpPr>
            <p:cNvPr id="38" name="文本框 2"/>
            <p:cNvSpPr txBox="1"/>
            <p:nvPr/>
          </p:nvSpPr>
          <p:spPr>
            <a:xfrm>
              <a:off x="1979813" y="2439414"/>
              <a:ext cx="1283069" cy="829995"/>
            </a:xfrm>
            <a:prstGeom prst="rect">
              <a:avLst/>
            </a:prstGeom>
            <a:solidFill>
              <a:srgbClr val="EA6074"/>
            </a:solidFill>
            <a:ln w="19050">
              <a:noFill/>
            </a:ln>
            <a:effectLst/>
          </p:spPr>
          <p:txBody>
            <a:bodyPr wrap="square" rtlCol="0">
              <a:spAutoFit/>
            </a:bodyPr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活动一</a:t>
              </a:r>
              <a:endParaRPr lang="zh-CN" altLang="en-US" sz="4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0" name="文本框 12"/>
            <p:cNvSpPr txBox="1"/>
            <p:nvPr/>
          </p:nvSpPr>
          <p:spPr>
            <a:xfrm>
              <a:off x="3429369" y="2458465"/>
              <a:ext cx="4395014" cy="82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4800" b="1" dirty="0">
                  <a:solidFill>
                    <a:srgbClr val="EA6074"/>
                  </a:solidFill>
                  <a:latin typeface="华文琥珀" panose="02010800040101010101" charset="-122"/>
                  <a:ea typeface="华文琥珀" panose="02010800040101010101" charset="-122"/>
                  <a:cs typeface="华文琥珀" panose="02010800040101010101" charset="-122"/>
                </a:rPr>
                <a:t>找线索  理情节</a:t>
              </a:r>
              <a:endParaRPr lang="zh-CN" altLang="en-US" sz="4800" b="1" dirty="0">
                <a:solidFill>
                  <a:srgbClr val="EA6074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endParaRPr>
            </a:p>
          </p:txBody>
        </p:sp>
      </p:grpSp>
      <p:sp>
        <p:nvSpPr>
          <p:cNvPr id="21" name="矩形 66"/>
          <p:cNvSpPr>
            <a:spLocks noChangeArrowheads="1"/>
          </p:cNvSpPr>
          <p:nvPr/>
        </p:nvSpPr>
        <p:spPr bwMode="auto">
          <a:xfrm>
            <a:off x="1316355" y="2218690"/>
            <a:ext cx="9762490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、用一个词语概括本文的线索。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2、用简洁的语言概述故事情节。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203325" y="1675130"/>
            <a:ext cx="10071735" cy="3489960"/>
            <a:chOff x="6459260" y="1628712"/>
            <a:chExt cx="5022149" cy="4695583"/>
          </a:xfrm>
        </p:grpSpPr>
        <p:sp>
          <p:nvSpPr>
            <p:cNvPr id="23" name="矩形 83"/>
            <p:cNvSpPr>
              <a:spLocks noChangeArrowheads="1"/>
            </p:cNvSpPr>
            <p:nvPr/>
          </p:nvSpPr>
          <p:spPr bwMode="auto">
            <a:xfrm>
              <a:off x="6520226" y="1720171"/>
              <a:ext cx="4863138" cy="4536836"/>
            </a:xfrm>
            <a:prstGeom prst="rect">
              <a:avLst/>
            </a:prstGeom>
            <a:noFill/>
            <a:ln w="9525" cmpd="sng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6459260" y="1628712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6074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 flipH="1" flipV="1">
              <a:off x="10952771" y="5794070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6074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13220" r="16310" b="9954"/>
          <a:stretch>
            <a:fillRect/>
          </a:stretch>
        </p:blipFill>
        <p:spPr>
          <a:xfrm>
            <a:off x="-10160" y="-18415"/>
            <a:ext cx="12211685" cy="689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grpSp>
        <p:nvGrpSpPr>
          <p:cNvPr id="5" name="组合 4"/>
          <p:cNvGrpSpPr/>
          <p:nvPr/>
        </p:nvGrpSpPr>
        <p:grpSpPr>
          <a:xfrm>
            <a:off x="455295" y="4904740"/>
            <a:ext cx="11656695" cy="1908175"/>
            <a:chOff x="717" y="7724"/>
            <a:chExt cx="18357" cy="300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2943" b="5779"/>
            <a:stretch>
              <a:fillRect/>
            </a:stretch>
          </p:blipFill>
          <p:spPr>
            <a:xfrm>
              <a:off x="15374" y="7724"/>
              <a:ext cx="3700" cy="300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4517" r="168"/>
            <a:stretch>
              <a:fillRect/>
            </a:stretch>
          </p:blipFill>
          <p:spPr>
            <a:xfrm rot="21300000" flipH="1">
              <a:off x="717" y="7848"/>
              <a:ext cx="2970" cy="2842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1549837" y="795559"/>
            <a:ext cx="9614732" cy="848995"/>
            <a:chOff x="1979813" y="2439414"/>
            <a:chExt cx="5844570" cy="849047"/>
          </a:xfrm>
        </p:grpSpPr>
        <p:sp>
          <p:nvSpPr>
            <p:cNvPr id="38" name="文本框 2"/>
            <p:cNvSpPr txBox="1"/>
            <p:nvPr/>
          </p:nvSpPr>
          <p:spPr>
            <a:xfrm>
              <a:off x="1979813" y="2439414"/>
              <a:ext cx="1283069" cy="829995"/>
            </a:xfrm>
            <a:prstGeom prst="rect">
              <a:avLst/>
            </a:prstGeom>
            <a:solidFill>
              <a:srgbClr val="EA6074"/>
            </a:solidFill>
            <a:ln w="19050">
              <a:noFill/>
            </a:ln>
            <a:effectLst/>
          </p:spPr>
          <p:txBody>
            <a:bodyPr wrap="square" rtlCol="0">
              <a:spAutoFit/>
            </a:bodyPr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活动一</a:t>
              </a:r>
              <a:endParaRPr lang="zh-CN" altLang="en-US" sz="4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0" name="文本框 12"/>
            <p:cNvSpPr txBox="1"/>
            <p:nvPr/>
          </p:nvSpPr>
          <p:spPr>
            <a:xfrm>
              <a:off x="3429369" y="2458465"/>
              <a:ext cx="4395014" cy="82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4800" b="1" dirty="0">
                  <a:solidFill>
                    <a:srgbClr val="EA6074"/>
                  </a:solidFill>
                  <a:latin typeface="华文琥珀" panose="02010800040101010101" charset="-122"/>
                  <a:ea typeface="华文琥珀" panose="02010800040101010101" charset="-122"/>
                  <a:cs typeface="华文琥珀" panose="02010800040101010101" charset="-122"/>
                </a:rPr>
                <a:t>找线索  理情节</a:t>
              </a:r>
              <a:endParaRPr lang="zh-CN" altLang="en-US" sz="4800" b="1" dirty="0">
                <a:solidFill>
                  <a:srgbClr val="EA6074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endParaRPr>
            </a:p>
          </p:txBody>
        </p:sp>
      </p:grpSp>
      <p:sp>
        <p:nvSpPr>
          <p:cNvPr id="21" name="矩形 66"/>
          <p:cNvSpPr>
            <a:spLocks noChangeArrowheads="1"/>
          </p:cNvSpPr>
          <p:nvPr/>
        </p:nvSpPr>
        <p:spPr bwMode="auto">
          <a:xfrm>
            <a:off x="1316355" y="2218690"/>
            <a:ext cx="1008443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请你在横线上填一个字，理顺故事情节</a:t>
            </a:r>
            <a:endParaRPr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sz="3600" b="1" dirty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</a:rPr>
              <a:t>爱新装</a:t>
            </a:r>
            <a:r>
              <a:rPr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→</a:t>
            </a:r>
            <a:r>
              <a:rPr sz="3600" b="1" u="sng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sz="3600" b="1" dirty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</a:rPr>
              <a:t>新装</a:t>
            </a:r>
            <a:r>
              <a:rPr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→</a:t>
            </a:r>
            <a:r>
              <a:rPr sz="3600" b="1" u="sng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sz="3600" b="1" dirty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</a:rPr>
              <a:t>新装</a:t>
            </a:r>
            <a:r>
              <a:rPr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→</a:t>
            </a:r>
            <a:r>
              <a:rPr sz="3600" b="1" u="sng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sz="3600" b="1" dirty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</a:rPr>
              <a:t>新装</a:t>
            </a:r>
            <a:r>
              <a:rPr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→</a:t>
            </a:r>
            <a:r>
              <a:rPr sz="3600" b="1" u="sng" dirty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</a:rPr>
              <a:t>      </a:t>
            </a:r>
            <a:r>
              <a:rPr sz="3600" b="1" dirty="0">
                <a:solidFill>
                  <a:schemeClr val="tx1"/>
                </a:solidFill>
                <a:latin typeface="华文琥珀" panose="02010800040101010101" charset="-122"/>
                <a:ea typeface="华文琥珀" panose="02010800040101010101" charset="-122"/>
              </a:rPr>
              <a:t>新装</a:t>
            </a:r>
            <a:endParaRPr sz="3600" b="1" dirty="0">
              <a:solidFill>
                <a:schemeClr val="tx1"/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203325" y="1675130"/>
            <a:ext cx="10071735" cy="3489960"/>
            <a:chOff x="6459260" y="1628712"/>
            <a:chExt cx="5022149" cy="4695583"/>
          </a:xfrm>
        </p:grpSpPr>
        <p:sp>
          <p:nvSpPr>
            <p:cNvPr id="23" name="矩形 83"/>
            <p:cNvSpPr>
              <a:spLocks noChangeArrowheads="1"/>
            </p:cNvSpPr>
            <p:nvPr/>
          </p:nvSpPr>
          <p:spPr bwMode="auto">
            <a:xfrm>
              <a:off x="6520226" y="1720171"/>
              <a:ext cx="4863138" cy="4536836"/>
            </a:xfrm>
            <a:prstGeom prst="rect">
              <a:avLst/>
            </a:prstGeom>
            <a:noFill/>
            <a:ln w="9525" cmpd="sng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6459260" y="1628712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6074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 flipH="1" flipV="1">
              <a:off x="10952771" y="5794070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6074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TextBox 4"/>
          <p:cNvSpPr txBox="1"/>
          <p:nvPr/>
        </p:nvSpPr>
        <p:spPr>
          <a:xfrm>
            <a:off x="3253105" y="3319780"/>
            <a:ext cx="6813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做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5354955" y="3319780"/>
            <a:ext cx="6813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看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348855" y="3239770"/>
            <a:ext cx="6813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穿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9391015" y="3239770"/>
            <a:ext cx="681355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dirty="0">
                <a:solidFill>
                  <a:schemeClr val="accent1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揭</a:t>
            </a:r>
            <a:endParaRPr lang="zh-CN" altLang="en-US" sz="4000" dirty="0">
              <a:solidFill>
                <a:schemeClr val="accent1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13220" r="16310" b="9954"/>
          <a:stretch>
            <a:fillRect/>
          </a:stretch>
        </p:blipFill>
        <p:spPr>
          <a:xfrm>
            <a:off x="-10160" y="-18415"/>
            <a:ext cx="12211685" cy="689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grpSp>
        <p:nvGrpSpPr>
          <p:cNvPr id="37" name="组合 36"/>
          <p:cNvGrpSpPr/>
          <p:nvPr/>
        </p:nvGrpSpPr>
        <p:grpSpPr>
          <a:xfrm>
            <a:off x="1549837" y="795559"/>
            <a:ext cx="9614732" cy="848995"/>
            <a:chOff x="1979813" y="2439414"/>
            <a:chExt cx="5844570" cy="849047"/>
          </a:xfrm>
        </p:grpSpPr>
        <p:sp>
          <p:nvSpPr>
            <p:cNvPr id="38" name="文本框 2"/>
            <p:cNvSpPr txBox="1"/>
            <p:nvPr/>
          </p:nvSpPr>
          <p:spPr>
            <a:xfrm>
              <a:off x="1979813" y="2439414"/>
              <a:ext cx="1283069" cy="829996"/>
            </a:xfrm>
            <a:prstGeom prst="rect">
              <a:avLst/>
            </a:prstGeom>
            <a:solidFill>
              <a:srgbClr val="EA6074"/>
            </a:solidFill>
            <a:ln w="19050">
              <a:noFill/>
            </a:ln>
            <a:effectLst/>
          </p:spPr>
          <p:txBody>
            <a:bodyPr wrap="square" rtlCol="0">
              <a:spAutoFit/>
            </a:bodyPr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活动二</a:t>
              </a:r>
              <a:endParaRPr lang="zh-CN" altLang="en-US" sz="4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0" name="文本框 12"/>
            <p:cNvSpPr txBox="1"/>
            <p:nvPr/>
          </p:nvSpPr>
          <p:spPr>
            <a:xfrm>
              <a:off x="3429369" y="2458465"/>
              <a:ext cx="4395014" cy="82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4800" b="1" dirty="0">
                  <a:solidFill>
                    <a:srgbClr val="EA6074"/>
                  </a:solidFill>
                  <a:latin typeface="华文琥珀" panose="02010800040101010101" charset="-122"/>
                  <a:ea typeface="华文琥珀" panose="02010800040101010101" charset="-122"/>
                  <a:cs typeface="华文琥珀" panose="02010800040101010101" charset="-122"/>
                </a:rPr>
                <a:t>析形象  明手法</a:t>
              </a:r>
              <a:endParaRPr lang="zh-CN" altLang="en-US" sz="4800" b="1" dirty="0">
                <a:solidFill>
                  <a:srgbClr val="EA6074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endParaRPr>
            </a:p>
          </p:txBody>
        </p:sp>
      </p:grpSp>
      <p:sp>
        <p:nvSpPr>
          <p:cNvPr id="21" name="矩形 66"/>
          <p:cNvSpPr>
            <a:spLocks noChangeArrowheads="1"/>
          </p:cNvSpPr>
          <p:nvPr/>
        </p:nvSpPr>
        <p:spPr bwMode="auto">
          <a:xfrm>
            <a:off x="2061210" y="1878965"/>
            <a:ext cx="875157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     </a:t>
            </a: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请找出文中描写人物的句子，并 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36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      分析其人物有何性格特点？</a:t>
            </a:r>
            <a:endParaRPr lang="zh-CN" altLang="en-US" sz="36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203325" y="1675130"/>
            <a:ext cx="9961244" cy="3823335"/>
            <a:chOff x="6459260" y="1628712"/>
            <a:chExt cx="4967054" cy="5144124"/>
          </a:xfrm>
        </p:grpSpPr>
        <p:sp>
          <p:nvSpPr>
            <p:cNvPr id="23" name="矩形 83"/>
            <p:cNvSpPr>
              <a:spLocks noChangeArrowheads="1"/>
            </p:cNvSpPr>
            <p:nvPr/>
          </p:nvSpPr>
          <p:spPr bwMode="auto">
            <a:xfrm>
              <a:off x="6520371" y="1720129"/>
              <a:ext cx="4905627" cy="4892087"/>
            </a:xfrm>
            <a:prstGeom prst="rect">
              <a:avLst/>
            </a:prstGeom>
            <a:noFill/>
            <a:ln w="9525" cmpd="sng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6459260" y="1628712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6074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 flipH="1" flipV="1">
              <a:off x="10897676" y="6242611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6074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剪去单角的矩形 29"/>
          <p:cNvSpPr/>
          <p:nvPr/>
        </p:nvSpPr>
        <p:spPr>
          <a:xfrm>
            <a:off x="1550035" y="1878965"/>
            <a:ext cx="2228850" cy="841375"/>
          </a:xfrm>
          <a:prstGeom prst="snip1Rect">
            <a:avLst/>
          </a:prstGeom>
          <a:solidFill>
            <a:srgbClr val="EA6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析形象</a:t>
            </a:r>
            <a:endParaRPr lang="zh-CN" altLang="en-US" sz="4000" b="1">
              <a:solidFill>
                <a:schemeClr val="accent1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2"/>
          <a:srcRect l="-26355" t="8603" r="39897" b="16638"/>
          <a:stretch>
            <a:fillRect/>
          </a:stretch>
        </p:blipFill>
        <p:spPr>
          <a:xfrm>
            <a:off x="971550" y="3139440"/>
            <a:ext cx="2962275" cy="2239010"/>
          </a:xfrm>
          <a:prstGeom prst="rect">
            <a:avLst/>
          </a:prstGeom>
        </p:spPr>
      </p:pic>
      <p:pic>
        <p:nvPicPr>
          <p:cNvPr id="3" name="图片 2" descr="143e90cbeee209f7d735d88c786df486_01f49455d425676ac7251df85828a8.jpg@1280w_1l_2o_100sh"/>
          <p:cNvPicPr>
            <a:picLocks noChangeAspect="1"/>
          </p:cNvPicPr>
          <p:nvPr/>
        </p:nvPicPr>
        <p:blipFill>
          <a:blip r:embed="rId3"/>
          <a:srcRect l="28736" t="12432" r="659" b="4449"/>
          <a:stretch>
            <a:fillRect/>
          </a:stretch>
        </p:blipFill>
        <p:spPr>
          <a:xfrm>
            <a:off x="4110355" y="3138805"/>
            <a:ext cx="1931670" cy="2239010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4"/>
          <a:srcRect t="18051" r="1384" b="10883"/>
          <a:stretch>
            <a:fillRect/>
          </a:stretch>
        </p:blipFill>
        <p:spPr>
          <a:xfrm>
            <a:off x="6163310" y="3139440"/>
            <a:ext cx="1977390" cy="223901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5653" t="37509" r="14333" b="12746"/>
          <a:stretch>
            <a:fillRect/>
          </a:stretch>
        </p:blipFill>
        <p:spPr>
          <a:xfrm>
            <a:off x="8378190" y="2989580"/>
            <a:ext cx="1836420" cy="2388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13220" r="16310" b="9954"/>
          <a:stretch>
            <a:fillRect/>
          </a:stretch>
        </p:blipFill>
        <p:spPr>
          <a:xfrm>
            <a:off x="-10160" y="-18415"/>
            <a:ext cx="12211685" cy="689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grpSp>
        <p:nvGrpSpPr>
          <p:cNvPr id="37" name="组合 36"/>
          <p:cNvGrpSpPr/>
          <p:nvPr/>
        </p:nvGrpSpPr>
        <p:grpSpPr>
          <a:xfrm>
            <a:off x="1549837" y="795559"/>
            <a:ext cx="9614732" cy="848995"/>
            <a:chOff x="1979813" y="2439414"/>
            <a:chExt cx="5844570" cy="849047"/>
          </a:xfrm>
        </p:grpSpPr>
        <p:sp>
          <p:nvSpPr>
            <p:cNvPr id="38" name="文本框 2"/>
            <p:cNvSpPr txBox="1"/>
            <p:nvPr/>
          </p:nvSpPr>
          <p:spPr>
            <a:xfrm>
              <a:off x="1979813" y="2439414"/>
              <a:ext cx="1283069" cy="829996"/>
            </a:xfrm>
            <a:prstGeom prst="rect">
              <a:avLst/>
            </a:prstGeom>
            <a:solidFill>
              <a:srgbClr val="EA6074"/>
            </a:solidFill>
            <a:ln w="19050">
              <a:noFill/>
            </a:ln>
            <a:effectLst/>
          </p:spPr>
          <p:txBody>
            <a:bodyPr wrap="square" rtlCol="0">
              <a:spAutoFit/>
            </a:bodyPr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活动二</a:t>
              </a:r>
              <a:endParaRPr lang="zh-CN" altLang="en-US" sz="4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0" name="文本框 12"/>
            <p:cNvSpPr txBox="1"/>
            <p:nvPr/>
          </p:nvSpPr>
          <p:spPr>
            <a:xfrm>
              <a:off x="3429369" y="2458465"/>
              <a:ext cx="4395014" cy="82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4800" b="1" dirty="0">
                  <a:solidFill>
                    <a:srgbClr val="EA6074"/>
                  </a:solidFill>
                  <a:latin typeface="华文琥珀" panose="02010800040101010101" charset="-122"/>
                  <a:ea typeface="华文琥珀" panose="02010800040101010101" charset="-122"/>
                  <a:cs typeface="华文琥珀" panose="02010800040101010101" charset="-122"/>
                </a:rPr>
                <a:t>析形象  明手法</a:t>
              </a:r>
              <a:endParaRPr lang="zh-CN" altLang="en-US" sz="4800" b="1" dirty="0">
                <a:solidFill>
                  <a:srgbClr val="EA6074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203325" y="1675130"/>
            <a:ext cx="9961244" cy="3823335"/>
            <a:chOff x="6459260" y="1628712"/>
            <a:chExt cx="4967054" cy="5144124"/>
          </a:xfrm>
        </p:grpSpPr>
        <p:sp>
          <p:nvSpPr>
            <p:cNvPr id="23" name="矩形 83"/>
            <p:cNvSpPr>
              <a:spLocks noChangeArrowheads="1"/>
            </p:cNvSpPr>
            <p:nvPr/>
          </p:nvSpPr>
          <p:spPr bwMode="auto">
            <a:xfrm>
              <a:off x="6520371" y="1720129"/>
              <a:ext cx="4905627" cy="4892087"/>
            </a:xfrm>
            <a:prstGeom prst="rect">
              <a:avLst/>
            </a:prstGeom>
            <a:noFill/>
            <a:ln w="9525" cmpd="sng">
              <a:solidFill>
                <a:schemeClr val="bg1">
                  <a:lumMod val="50000"/>
                </a:schemeClr>
              </a:solidFill>
              <a:miter lim="800000"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6459260" y="1628712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6074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12"/>
            <p:cNvSpPr/>
            <p:nvPr/>
          </p:nvSpPr>
          <p:spPr bwMode="auto">
            <a:xfrm flipH="1" flipV="1">
              <a:off x="10897676" y="6242611"/>
              <a:ext cx="528638" cy="530225"/>
            </a:xfrm>
            <a:custGeom>
              <a:avLst/>
              <a:gdLst>
                <a:gd name="T0" fmla="*/ 0 w 1446"/>
                <a:gd name="T1" fmla="*/ 0 h 1446"/>
                <a:gd name="T2" fmla="*/ 1446 w 1446"/>
                <a:gd name="T3" fmla="*/ 0 h 1446"/>
                <a:gd name="T4" fmla="*/ 1446 w 1446"/>
                <a:gd name="T5" fmla="*/ 458 h 1446"/>
                <a:gd name="T6" fmla="*/ 438 w 1446"/>
                <a:gd name="T7" fmla="*/ 458 h 1446"/>
                <a:gd name="T8" fmla="*/ 438 w 1446"/>
                <a:gd name="T9" fmla="*/ 1446 h 1446"/>
                <a:gd name="T10" fmla="*/ 0 w 1446"/>
                <a:gd name="T11" fmla="*/ 1446 h 1446"/>
                <a:gd name="T12" fmla="*/ 0 w 1446"/>
                <a:gd name="T13" fmla="*/ 0 h 1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6" h="1446">
                  <a:moveTo>
                    <a:pt x="0" y="0"/>
                  </a:moveTo>
                  <a:lnTo>
                    <a:pt x="1446" y="0"/>
                  </a:lnTo>
                  <a:lnTo>
                    <a:pt x="1446" y="458"/>
                  </a:lnTo>
                  <a:lnTo>
                    <a:pt x="438" y="458"/>
                  </a:lnTo>
                  <a:lnTo>
                    <a:pt x="438" y="1446"/>
                  </a:lnTo>
                  <a:lnTo>
                    <a:pt x="0" y="1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6074"/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剪去单角的矩形 29"/>
          <p:cNvSpPr/>
          <p:nvPr/>
        </p:nvSpPr>
        <p:spPr>
          <a:xfrm>
            <a:off x="1550035" y="1878965"/>
            <a:ext cx="2228850" cy="841375"/>
          </a:xfrm>
          <a:prstGeom prst="snip1Rect">
            <a:avLst/>
          </a:prstGeom>
          <a:solidFill>
            <a:srgbClr val="EA6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明手法</a:t>
            </a:r>
            <a:endParaRPr lang="zh-CN" altLang="en-US" sz="4000" b="1">
              <a:solidFill>
                <a:schemeClr val="accent1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625" y="4177030"/>
            <a:ext cx="11734800" cy="1971675"/>
          </a:xfrm>
          <a:prstGeom prst="rect">
            <a:avLst/>
          </a:prstGeom>
        </p:spPr>
      </p:pic>
      <p:sp>
        <p:nvSpPr>
          <p:cNvPr id="9" name="TextBox 4"/>
          <p:cNvSpPr txBox="1"/>
          <p:nvPr/>
        </p:nvSpPr>
        <p:spPr>
          <a:xfrm>
            <a:off x="4442460" y="2720340"/>
            <a:ext cx="904875" cy="21228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6600" dirty="0">
                <a:solidFill>
                  <a:schemeClr val="accent1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夸张</a:t>
            </a:r>
            <a:endParaRPr lang="zh-CN" altLang="en-US" sz="6600" dirty="0">
              <a:solidFill>
                <a:schemeClr val="accent1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10" name="TextBox 4"/>
          <p:cNvSpPr txBox="1"/>
          <p:nvPr/>
        </p:nvSpPr>
        <p:spPr>
          <a:xfrm>
            <a:off x="7096760" y="2720340"/>
            <a:ext cx="904875" cy="21228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6600" dirty="0">
                <a:solidFill>
                  <a:schemeClr val="accent1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想象</a:t>
            </a:r>
            <a:endParaRPr lang="zh-CN" altLang="en-US" sz="6600" dirty="0">
              <a:solidFill>
                <a:schemeClr val="accent1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13220" r="16310" b="9954"/>
          <a:stretch>
            <a:fillRect/>
          </a:stretch>
        </p:blipFill>
        <p:spPr>
          <a:xfrm>
            <a:off x="-10160" y="-18415"/>
            <a:ext cx="12211685" cy="689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grpSp>
        <p:nvGrpSpPr>
          <p:cNvPr id="5" name="组合 4"/>
          <p:cNvGrpSpPr/>
          <p:nvPr/>
        </p:nvGrpSpPr>
        <p:grpSpPr>
          <a:xfrm>
            <a:off x="455295" y="4904740"/>
            <a:ext cx="11656695" cy="1908175"/>
            <a:chOff x="717" y="7724"/>
            <a:chExt cx="18357" cy="300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2943" b="5779"/>
            <a:stretch>
              <a:fillRect/>
            </a:stretch>
          </p:blipFill>
          <p:spPr>
            <a:xfrm>
              <a:off x="15374" y="7724"/>
              <a:ext cx="3700" cy="300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4517" r="168"/>
            <a:stretch>
              <a:fillRect/>
            </a:stretch>
          </p:blipFill>
          <p:spPr>
            <a:xfrm rot="21300000" flipH="1">
              <a:off x="717" y="7848"/>
              <a:ext cx="2970" cy="2842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1549837" y="795559"/>
            <a:ext cx="9614732" cy="848995"/>
            <a:chOff x="1979813" y="2439414"/>
            <a:chExt cx="5844570" cy="849047"/>
          </a:xfrm>
        </p:grpSpPr>
        <p:sp>
          <p:nvSpPr>
            <p:cNvPr id="38" name="文本框 2"/>
            <p:cNvSpPr txBox="1"/>
            <p:nvPr/>
          </p:nvSpPr>
          <p:spPr>
            <a:xfrm>
              <a:off x="1979813" y="2439414"/>
              <a:ext cx="1283069" cy="829996"/>
            </a:xfrm>
            <a:prstGeom prst="rect">
              <a:avLst/>
            </a:prstGeom>
            <a:solidFill>
              <a:srgbClr val="EA6074"/>
            </a:solidFill>
            <a:ln w="19050">
              <a:noFill/>
            </a:ln>
            <a:effectLst/>
          </p:spPr>
          <p:txBody>
            <a:bodyPr wrap="square" rtlCol="0">
              <a:spAutoFit/>
            </a:bodyPr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活动三</a:t>
              </a:r>
              <a:endParaRPr lang="zh-CN" altLang="en-US" sz="4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0" name="文本框 12"/>
            <p:cNvSpPr txBox="1"/>
            <p:nvPr/>
          </p:nvSpPr>
          <p:spPr>
            <a:xfrm>
              <a:off x="3429369" y="2458465"/>
              <a:ext cx="4395014" cy="82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4800" b="1" dirty="0">
                  <a:solidFill>
                    <a:srgbClr val="EA6074"/>
                  </a:solidFill>
                  <a:latin typeface="华文琥珀" panose="02010800040101010101" charset="-122"/>
                  <a:ea typeface="华文琥珀" panose="02010800040101010101" charset="-122"/>
                  <a:cs typeface="华文琥珀" panose="02010800040101010101" charset="-122"/>
                </a:rPr>
                <a:t>悟哲理  巧思辩</a:t>
              </a:r>
              <a:endParaRPr lang="zh-CN" altLang="en-US" sz="4800" b="1" dirty="0">
                <a:solidFill>
                  <a:srgbClr val="EA6074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endParaRPr>
            </a:p>
          </p:txBody>
        </p:sp>
      </p:grpSp>
      <p:sp>
        <p:nvSpPr>
          <p:cNvPr id="21" name="矩形 66"/>
          <p:cNvSpPr>
            <a:spLocks noChangeArrowheads="1"/>
          </p:cNvSpPr>
          <p:nvPr/>
        </p:nvSpPr>
        <p:spPr bwMode="auto">
          <a:xfrm>
            <a:off x="1316355" y="2218690"/>
            <a:ext cx="9762490" cy="31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、在这根本不存在的“新装”面前，为什    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么人们都不敢说自己看不见呢？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zh-CN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、为什么小孩子敢说真话？</a:t>
            </a:r>
            <a:endParaRPr lang="zh-CN" altLang="en-US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en-US" sz="40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4" t="13220" r="16310" b="9954"/>
          <a:stretch>
            <a:fillRect/>
          </a:stretch>
        </p:blipFill>
        <p:spPr>
          <a:xfrm>
            <a:off x="-10160" y="-27940"/>
            <a:ext cx="12211685" cy="68948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grpSp>
        <p:nvGrpSpPr>
          <p:cNvPr id="5" name="组合 4"/>
          <p:cNvGrpSpPr/>
          <p:nvPr/>
        </p:nvGrpSpPr>
        <p:grpSpPr>
          <a:xfrm>
            <a:off x="455295" y="4904740"/>
            <a:ext cx="11656695" cy="1908175"/>
            <a:chOff x="717" y="7724"/>
            <a:chExt cx="18357" cy="300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r="2943" b="5779"/>
            <a:stretch>
              <a:fillRect/>
            </a:stretch>
          </p:blipFill>
          <p:spPr>
            <a:xfrm>
              <a:off x="15374" y="7724"/>
              <a:ext cx="3700" cy="300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</a:blip>
            <a:srcRect t="4517" r="168"/>
            <a:stretch>
              <a:fillRect/>
            </a:stretch>
          </p:blipFill>
          <p:spPr>
            <a:xfrm rot="21300000" flipH="1">
              <a:off x="717" y="7848"/>
              <a:ext cx="2970" cy="2842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1549837" y="795559"/>
            <a:ext cx="9614732" cy="848995"/>
            <a:chOff x="1979813" y="2439414"/>
            <a:chExt cx="5844570" cy="849047"/>
          </a:xfrm>
        </p:grpSpPr>
        <p:sp>
          <p:nvSpPr>
            <p:cNvPr id="38" name="文本框 2"/>
            <p:cNvSpPr txBox="1"/>
            <p:nvPr/>
          </p:nvSpPr>
          <p:spPr>
            <a:xfrm>
              <a:off x="1979813" y="2439414"/>
              <a:ext cx="1283069" cy="829996"/>
            </a:xfrm>
            <a:prstGeom prst="rect">
              <a:avLst/>
            </a:prstGeom>
            <a:solidFill>
              <a:srgbClr val="EA6074"/>
            </a:solidFill>
            <a:ln w="19050">
              <a:noFill/>
            </a:ln>
            <a:effectLst/>
          </p:spPr>
          <p:txBody>
            <a:bodyPr wrap="square" rtlCol="0">
              <a:spAutoFit/>
            </a:bodyPr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活动三</a:t>
              </a:r>
              <a:endParaRPr lang="zh-CN" altLang="en-US" sz="4800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40" name="文本框 12"/>
            <p:cNvSpPr txBox="1"/>
            <p:nvPr/>
          </p:nvSpPr>
          <p:spPr>
            <a:xfrm>
              <a:off x="3429369" y="2458465"/>
              <a:ext cx="4395014" cy="829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l"/>
              <a:r>
                <a:rPr lang="zh-CN" altLang="en-US" sz="4800" b="1" dirty="0">
                  <a:solidFill>
                    <a:srgbClr val="EA6074"/>
                  </a:solidFill>
                  <a:latin typeface="华文琥珀" panose="02010800040101010101" charset="-122"/>
                  <a:ea typeface="华文琥珀" panose="02010800040101010101" charset="-122"/>
                  <a:cs typeface="华文琥珀" panose="02010800040101010101" charset="-122"/>
                </a:rPr>
                <a:t>悟哲理  巧思辩</a:t>
              </a:r>
              <a:endParaRPr lang="zh-CN" altLang="en-US" sz="4800" b="1" dirty="0">
                <a:solidFill>
                  <a:srgbClr val="EA6074"/>
                </a:solidFill>
                <a:latin typeface="华文琥珀" panose="02010800040101010101" charset="-122"/>
                <a:ea typeface="华文琥珀" panose="02010800040101010101" charset="-122"/>
                <a:cs typeface="华文琥珀" panose="02010800040101010101" charset="-122"/>
              </a:endParaRPr>
            </a:p>
          </p:txBody>
        </p:sp>
      </p:grpSp>
      <p:sp>
        <p:nvSpPr>
          <p:cNvPr id="30" name="剪去单角的矩形 29"/>
          <p:cNvSpPr/>
          <p:nvPr/>
        </p:nvSpPr>
        <p:spPr>
          <a:xfrm>
            <a:off x="898525" y="1757045"/>
            <a:ext cx="1517650" cy="1362710"/>
          </a:xfrm>
          <a:prstGeom prst="snip1Rect">
            <a:avLst/>
          </a:prstGeom>
          <a:solidFill>
            <a:srgbClr val="EA60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4400" b="1">
                <a:solidFill>
                  <a:schemeClr val="accent1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背景</a:t>
            </a:r>
            <a:r>
              <a:rPr lang="zh-CN" altLang="en-US" sz="4000" b="1">
                <a:solidFill>
                  <a:schemeClr val="accent1">
                    <a:lumMod val="75000"/>
                  </a:schemeClr>
                </a:solidFill>
                <a:latin typeface="华文琥珀" panose="02010800040101010101" charset="-122"/>
                <a:ea typeface="华文琥珀" panose="02010800040101010101" charset="-122"/>
              </a:rPr>
              <a:t>链接</a:t>
            </a:r>
            <a:endParaRPr lang="zh-CN" altLang="en-US" sz="4000" b="1">
              <a:solidFill>
                <a:schemeClr val="accent1">
                  <a:lumMod val="75000"/>
                </a:schemeClr>
              </a:solidFill>
              <a:latin typeface="华文琥珀" panose="02010800040101010101" charset="-122"/>
              <a:ea typeface="华文琥珀" panose="02010800040101010101" charset="-122"/>
            </a:endParaRPr>
          </a:p>
        </p:txBody>
      </p:sp>
      <p:sp>
        <p:nvSpPr>
          <p:cNvPr id="3" name="矩形 66"/>
          <p:cNvSpPr>
            <a:spLocks noChangeArrowheads="1"/>
          </p:cNvSpPr>
          <p:nvPr/>
        </p:nvSpPr>
        <p:spPr bwMode="auto">
          <a:xfrm>
            <a:off x="2416175" y="1757045"/>
            <a:ext cx="8555990" cy="4399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   </a:t>
            </a:r>
            <a:r>
              <a:rPr lang="en-US" sz="40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 </a:t>
            </a:r>
            <a:r>
              <a:rPr sz="40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丹麦进入十九世纪以后，出现</a:t>
            </a:r>
            <a:r>
              <a:rPr lang="zh-CN" sz="40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了</a:t>
            </a:r>
            <a:r>
              <a:rPr sz="40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一系列重大历史变动，国王由保皇立场转向独裁，中产阶级谨小慎微、委曲求全，</a:t>
            </a:r>
            <a:r>
              <a:rPr lang="zh-CN" sz="40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当时的</a:t>
            </a:r>
            <a:r>
              <a:rPr sz="4000" b="1" dirty="0">
                <a:solidFill>
                  <a:schemeClr val="tx1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社会基本处于政治压迫和文化愚昧状态。安徒生正是巧借“儿童”视角透视成人世界的复杂生活。</a:t>
            </a:r>
            <a:endParaRPr sz="4000" b="1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886</Words>
  <Application>WPS 演示</Application>
  <PresentationFormat>宽屏</PresentationFormat>
  <Paragraphs>137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8" baseType="lpstr">
      <vt:lpstr>Arial</vt:lpstr>
      <vt:lpstr>宋体</vt:lpstr>
      <vt:lpstr>Wingdings</vt:lpstr>
      <vt:lpstr>华文新魏</vt:lpstr>
      <vt:lpstr>Calibri</vt:lpstr>
      <vt:lpstr>微软雅黑</vt:lpstr>
      <vt:lpstr>华文琥珀</vt:lpstr>
      <vt:lpstr>华文楷体</vt:lpstr>
      <vt:lpstr>Franklin Gothic Heavy</vt:lpstr>
      <vt:lpstr>方正清刻本悦宋简体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qw</dc:creator>
  <cp:lastModifiedBy>旋律</cp:lastModifiedBy>
  <cp:revision>12</cp:revision>
  <dcterms:created xsi:type="dcterms:W3CDTF">2018-12-02T14:24:00Z</dcterms:created>
  <dcterms:modified xsi:type="dcterms:W3CDTF">2018-12-04T00:51:09Z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2052-11.1.0.8135</vt:lpwstr>
  </property>
</Properties>
</file>